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12"/>
  </p:notesMasterIdLst>
  <p:sldIdLst>
    <p:sldId id="256" r:id="rId2"/>
    <p:sldId id="259" r:id="rId3"/>
    <p:sldId id="260" r:id="rId4"/>
    <p:sldId id="261" r:id="rId5"/>
    <p:sldId id="262" r:id="rId6"/>
    <p:sldId id="263" r:id="rId7"/>
    <p:sldId id="264" r:id="rId8"/>
    <p:sldId id="270" r:id="rId9"/>
    <p:sldId id="271" r:id="rId10"/>
    <p:sldId id="272" r:id="rId11"/>
  </p:sldIdLst>
  <p:sldSz cx="18288000" cy="10287000"/>
  <p:notesSz cx="6858000" cy="9144000"/>
  <p:embeddedFontLst>
    <p:embeddedFont>
      <p:font typeface="Cooper Hewitt" panose="020B0604020202020204" charset="0"/>
      <p:regular r:id="rId13"/>
    </p:embeddedFont>
    <p:embeddedFont>
      <p:font typeface="Cooper Hewitt Bold" panose="020B0604020202020204" charset="0"/>
      <p:regular r:id="rId14"/>
    </p:embeddedFont>
    <p:embeddedFont>
      <p:font typeface="Cooper Hewitt Heavy"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82876" autoAdjust="0"/>
  </p:normalViewPr>
  <p:slideViewPr>
    <p:cSldViewPr>
      <p:cViewPr varScale="1">
        <p:scale>
          <a:sx n="55" d="100"/>
          <a:sy n="55" d="100"/>
        </p:scale>
        <p:origin x="65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FE0883-1D0D-4AAC-8866-9CA10649CBAD}" type="datetimeFigureOut">
              <a:rPr lang="en-CA" smtClean="0"/>
              <a:t>2026-07-22</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5DBBFC-5401-462A-94EE-6115B07146A4}" type="slidenum">
              <a:rPr lang="en-CA" smtClean="0"/>
              <a:t>‹#›</a:t>
            </a:fld>
            <a:endParaRPr lang="en-CA"/>
          </a:p>
        </p:txBody>
      </p:sp>
    </p:spTree>
    <p:extLst>
      <p:ext uri="{BB962C8B-B14F-4D97-AF65-F5344CB8AC3E}">
        <p14:creationId xmlns:p14="http://schemas.microsoft.com/office/powerpoint/2010/main" val="3543382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3600" kern="1200" dirty="0">
                <a:solidFill>
                  <a:schemeClr val="tx1"/>
                </a:solidFill>
                <a:effectLst/>
                <a:latin typeface="Times New Roman" panose="02020603050405020304" pitchFamily="18" charset="0"/>
                <a:ea typeface="+mn-ea"/>
                <a:cs typeface="Times New Roman" panose="02020603050405020304" pitchFamily="18" charset="0"/>
              </a:rPr>
              <a:t>The NHS is the biggest employer in the UK, with 1.5 million staff and an annual budget of £190 billion and there are 7.6 million patients on waiting lists by 2026. About 67% of NHS Trusts see AI as a tool for operational efficiency, but digital maturity is behind other sectors. The government’s £10 billion digital transformation pledge is a golden opportunity for AI-powered solutions in healthcare.</a:t>
            </a:r>
            <a:endParaRPr lang="en-IN" sz="3600" kern="1200" dirty="0">
              <a:solidFill>
                <a:schemeClr val="tx1"/>
              </a:solidFill>
              <a:effectLst/>
              <a:latin typeface="Times New Roman" panose="02020603050405020304" pitchFamily="18" charset="0"/>
              <a:ea typeface="+mn-ea"/>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65DBBFC-5401-462A-94EE-6115B07146A4}" type="slidenum">
              <a:rPr lang="en-CA" smtClean="0"/>
              <a:t>2</a:t>
            </a:fld>
            <a:endParaRPr lang="en-CA"/>
          </a:p>
        </p:txBody>
      </p:sp>
    </p:spTree>
    <p:extLst>
      <p:ext uri="{BB962C8B-B14F-4D97-AF65-F5344CB8AC3E}">
        <p14:creationId xmlns:p14="http://schemas.microsoft.com/office/powerpoint/2010/main" val="1568008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Times New Roman" panose="02020603050405020304" pitchFamily="18" charset="0"/>
                <a:ea typeface="+mn-ea"/>
                <a:cs typeface="Times New Roman" panose="02020603050405020304" pitchFamily="18" charset="0"/>
              </a:rPr>
              <a:t>Exit Block is when patients who are fit to leave the hospital cannot do so due to delays in social care. One in four hospital beds are caught in this cycle which causes queues of ambulances outside A&amp;E and daily cancellations of elective surgery. The crisis costs the NHS £2.3 billion every year and the vast majority of Trusts regularly fail to hit the government’s 4-hour A&amp;E target and staff burnout is at crisis point.</a:t>
            </a:r>
            <a:endParaRPr lang="en-IN" sz="1200" kern="1200" dirty="0">
              <a:solidFill>
                <a:schemeClr val="tx1"/>
              </a:solidFill>
              <a:effectLst/>
              <a:latin typeface="Times New Roman" panose="02020603050405020304" pitchFamily="18" charset="0"/>
              <a:ea typeface="+mn-ea"/>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65DBBFC-5401-462A-94EE-6115B07146A4}" type="slidenum">
              <a:rPr lang="en-CA" smtClean="0"/>
              <a:t>3</a:t>
            </a:fld>
            <a:endParaRPr lang="en-CA"/>
          </a:p>
        </p:txBody>
      </p:sp>
    </p:spTree>
    <p:extLst>
      <p:ext uri="{BB962C8B-B14F-4D97-AF65-F5344CB8AC3E}">
        <p14:creationId xmlns:p14="http://schemas.microsoft.com/office/powerpoint/2010/main" val="3774683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Smart Bed Management Ecosystem links 4 AI tools with existing NHS systems and the patient data is fed from EHR into each tool. They all feed into one unified dashboard which provides clinicians with complete visibility and control. This solution does not require an individual to rip and replace existing systems and it adds to what the NHS has, making it practical along with cost-effective and ready to go straight away.</a:t>
            </a:r>
            <a:endParaRPr lang="en-IN"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5DBBFC-5401-462A-94EE-6115B07146A4}" type="slidenum">
              <a:rPr lang="en-CA" smtClean="0"/>
              <a:t>4</a:t>
            </a:fld>
            <a:endParaRPr lang="en-CA"/>
          </a:p>
        </p:txBody>
      </p:sp>
    </p:spTree>
    <p:extLst>
      <p:ext uri="{BB962C8B-B14F-4D97-AF65-F5344CB8AC3E}">
        <p14:creationId xmlns:p14="http://schemas.microsoft.com/office/powerpoint/2010/main" val="17680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Tool one is Predictive Discharge AI which predicts discharge dates 48 hours in advance and Tool two is the NLP Document Scanner, which scans clinical notes and flags complex cases in real time. Tool three is Smart Bed Allocation and it assigns the incoming patients to appropriate wards. After that, Tool Four is computer vision which observes density in the waiting room. All four of these tools are combined into a single dashboard to provide clinicians full visibility and real-time control over patient flow.</a:t>
            </a:r>
            <a:endParaRPr lang="en-IN"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5DBBFC-5401-462A-94EE-6115B07146A4}" type="slidenum">
              <a:rPr lang="en-CA" smtClean="0"/>
              <a:t>5</a:t>
            </a:fld>
            <a:endParaRPr lang="en-CA"/>
          </a:p>
        </p:txBody>
      </p:sp>
    </p:spTree>
    <p:extLst>
      <p:ext uri="{BB962C8B-B14F-4D97-AF65-F5344CB8AC3E}">
        <p14:creationId xmlns:p14="http://schemas.microsoft.com/office/powerpoint/2010/main" val="4005165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 are ethical risks like data privacy, algorithmic bias and transparency and federated learning means patient data never leaves NHS servers. Fairness is audited routinely to address bias and explainable AI makes it possible for clinicians to understand each prediction. Human-in-the-Loop means the doctors have the last word and it is fully compliant with the UK GDPR, NHS DSPT, CQC and MHRA regulations and every design decision is driven by patient safety.</a:t>
            </a:r>
            <a:endParaRPr lang="en-IN"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5DBBFC-5401-462A-94EE-6115B07146A4}" type="slidenum">
              <a:rPr lang="en-CA" smtClean="0"/>
              <a:t>6</a:t>
            </a:fld>
            <a:endParaRPr lang="en-CA"/>
          </a:p>
        </p:txBody>
      </p:sp>
    </p:spTree>
    <p:extLst>
      <p:ext uri="{BB962C8B-B14F-4D97-AF65-F5344CB8AC3E}">
        <p14:creationId xmlns:p14="http://schemas.microsoft.com/office/powerpoint/2010/main" val="1060895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Implementation will start with quick wins with data integration, staff training and dashboard deployment in two pilot wards within three months. Phase two will be expanded to five wards and Phase three will complete the Trust-wide roll-out. The solution will expand across the country by 2029 and the next steps are obtaining Chief Clinical Information Officer buy-in which creates an NHS Trust partnership and funding approval for the pilot.</a:t>
            </a:r>
            <a:endParaRPr lang="en-CA" dirty="0"/>
          </a:p>
        </p:txBody>
      </p:sp>
      <p:sp>
        <p:nvSpPr>
          <p:cNvPr id="4" name="Slide Number Placeholder 3"/>
          <p:cNvSpPr>
            <a:spLocks noGrp="1"/>
          </p:cNvSpPr>
          <p:nvPr>
            <p:ph type="sldNum" sz="quarter" idx="5"/>
          </p:nvPr>
        </p:nvSpPr>
        <p:spPr/>
        <p:txBody>
          <a:bodyPr/>
          <a:lstStyle/>
          <a:p>
            <a:fld id="{465DBBFC-5401-462A-94EE-6115B07146A4}" type="slidenum">
              <a:rPr lang="en-CA" smtClean="0"/>
              <a:t>7</a:t>
            </a:fld>
            <a:endParaRPr lang="en-CA"/>
          </a:p>
        </p:txBody>
      </p:sp>
    </p:spTree>
    <p:extLst>
      <p:ext uri="{BB962C8B-B14F-4D97-AF65-F5344CB8AC3E}">
        <p14:creationId xmlns:p14="http://schemas.microsoft.com/office/powerpoint/2010/main" val="3471775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A8AC4-8A20-A612-00A5-948D350C7F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95A995-DCF3-BD3A-244F-90C8F76BD8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F9C022-2291-A4D1-2AEA-BDBEF721B27D}"/>
              </a:ext>
            </a:extLst>
          </p:cNvPr>
          <p:cNvSpPr>
            <a:spLocks noGrp="1"/>
          </p:cNvSpPr>
          <p:nvPr>
            <p:ph type="body" idx="1"/>
          </p:nvPr>
        </p:nvSpPr>
        <p:spPr/>
        <p:txBody>
          <a:bodyPr/>
          <a:lstStyle/>
          <a:p>
            <a:r>
              <a:rPr lang="en-US" dirty="0"/>
              <a:t>The NHS cannot wait and this solution means quicker A&amp;E and more elective surgery, with less staff burnout and savings of £150m per year per Trust. AI-driven patient flow is not a luxury and it is an essential for the NHS in 2026. The piloting phase is behind us and now is the time to act and thanks for your time and attention.</a:t>
            </a:r>
            <a:endParaRPr lang="en-CA" dirty="0"/>
          </a:p>
        </p:txBody>
      </p:sp>
      <p:sp>
        <p:nvSpPr>
          <p:cNvPr id="4" name="Slide Number Placeholder 3">
            <a:extLst>
              <a:ext uri="{FF2B5EF4-FFF2-40B4-BE49-F238E27FC236}">
                <a16:creationId xmlns:a16="http://schemas.microsoft.com/office/drawing/2014/main" id="{1C7B065C-63D4-F399-5E96-82C2AC3C3F32}"/>
              </a:ext>
            </a:extLst>
          </p:cNvPr>
          <p:cNvSpPr>
            <a:spLocks noGrp="1"/>
          </p:cNvSpPr>
          <p:nvPr>
            <p:ph type="sldNum" sz="quarter" idx="5"/>
          </p:nvPr>
        </p:nvSpPr>
        <p:spPr/>
        <p:txBody>
          <a:bodyPr/>
          <a:lstStyle/>
          <a:p>
            <a:fld id="{465DBBFC-5401-462A-94EE-6115B07146A4}" type="slidenum">
              <a:rPr lang="en-CA" smtClean="0"/>
              <a:t>8</a:t>
            </a:fld>
            <a:endParaRPr lang="en-CA"/>
          </a:p>
        </p:txBody>
      </p:sp>
    </p:spTree>
    <p:extLst>
      <p:ext uri="{BB962C8B-B14F-4D97-AF65-F5344CB8AC3E}">
        <p14:creationId xmlns:p14="http://schemas.microsoft.com/office/powerpoint/2010/main" val="3537258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FC12E-F89F-15F2-3AB9-3BBAD2F79C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00B7C5-9F09-72E4-6F8B-754F5CAC79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FC4CB5-723C-B871-234D-6FF8D6AD5791}"/>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DDDF7AF1-111A-426B-97E2-222593AD8067}"/>
              </a:ext>
            </a:extLst>
          </p:cNvPr>
          <p:cNvSpPr>
            <a:spLocks noGrp="1"/>
          </p:cNvSpPr>
          <p:nvPr>
            <p:ph type="sldNum" sz="quarter" idx="5"/>
          </p:nvPr>
        </p:nvSpPr>
        <p:spPr/>
        <p:txBody>
          <a:bodyPr/>
          <a:lstStyle/>
          <a:p>
            <a:fld id="{465DBBFC-5401-462A-94EE-6115B07146A4}" type="slidenum">
              <a:rPr lang="en-CA" smtClean="0"/>
              <a:t>9</a:t>
            </a:fld>
            <a:endParaRPr lang="en-CA"/>
          </a:p>
        </p:txBody>
      </p:sp>
    </p:spTree>
    <p:extLst>
      <p:ext uri="{BB962C8B-B14F-4D97-AF65-F5344CB8AC3E}">
        <p14:creationId xmlns:p14="http://schemas.microsoft.com/office/powerpoint/2010/main" val="1127828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CD803-6E84-83A5-3757-4195DD4392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E8DF4-26C5-5B4E-AD4B-0843C8ABA2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E80976-49BB-A328-0AF8-05484713583E}"/>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9FB258E5-0ED6-692E-B5C1-C4A9193B2A29}"/>
              </a:ext>
            </a:extLst>
          </p:cNvPr>
          <p:cNvSpPr>
            <a:spLocks noGrp="1"/>
          </p:cNvSpPr>
          <p:nvPr>
            <p:ph type="sldNum" sz="quarter" idx="5"/>
          </p:nvPr>
        </p:nvSpPr>
        <p:spPr/>
        <p:txBody>
          <a:bodyPr/>
          <a:lstStyle/>
          <a:p>
            <a:fld id="{465DBBFC-5401-462A-94EE-6115B07146A4}" type="slidenum">
              <a:rPr lang="en-CA" smtClean="0"/>
              <a:t>10</a:t>
            </a:fld>
            <a:endParaRPr lang="en-CA"/>
          </a:p>
        </p:txBody>
      </p:sp>
    </p:spTree>
    <p:extLst>
      <p:ext uri="{BB962C8B-B14F-4D97-AF65-F5344CB8AC3E}">
        <p14:creationId xmlns:p14="http://schemas.microsoft.com/office/powerpoint/2010/main" val="1616381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43F27"/>
        </a:solidFill>
        <a:effectLst/>
      </p:bgPr>
    </p:bg>
    <p:spTree>
      <p:nvGrpSpPr>
        <p:cNvPr id="1" name=""/>
        <p:cNvGrpSpPr/>
        <p:nvPr/>
      </p:nvGrpSpPr>
      <p:grpSpPr>
        <a:xfrm>
          <a:off x="0" y="0"/>
          <a:ext cx="0" cy="0"/>
          <a:chOff x="0" y="0"/>
          <a:chExt cx="0" cy="0"/>
        </a:xfrm>
      </p:grpSpPr>
      <p:sp>
        <p:nvSpPr>
          <p:cNvPr id="2" name="TextBox 2"/>
          <p:cNvSpPr txBox="1"/>
          <p:nvPr/>
        </p:nvSpPr>
        <p:spPr>
          <a:xfrm>
            <a:off x="2006638" y="690888"/>
            <a:ext cx="14510698" cy="553998"/>
          </a:xfrm>
          <a:prstGeom prst="rect">
            <a:avLst/>
          </a:prstGeom>
        </p:spPr>
        <p:txBody>
          <a:bodyPr lIns="0" tIns="0" rIns="0" bIns="0" rtlCol="0" anchor="t">
            <a:spAutoFit/>
          </a:bodyPr>
          <a:lstStyle/>
          <a:p>
            <a:pPr marL="0" lvl="0" indent="0" algn="ctr"/>
            <a:r>
              <a:rPr lang="en-GB" sz="3600" b="1" u="none" strike="noStrike" noProof="0" dirty="0">
                <a:solidFill>
                  <a:srgbClr val="F6EDD3"/>
                </a:solidFill>
                <a:latin typeface="Cooper Hewitt Bold"/>
                <a:ea typeface="Cooper Hewitt Bold"/>
                <a:cs typeface="Cooper Hewitt Bold"/>
                <a:sym typeface="Cooper Hewitt Bold"/>
              </a:rPr>
              <a:t>AI-Powered Patient Flow Optimisation: Solving the NHS Bed Crisis</a:t>
            </a:r>
          </a:p>
        </p:txBody>
      </p:sp>
      <p:sp>
        <p:nvSpPr>
          <p:cNvPr id="5" name="TextBox 5"/>
          <p:cNvSpPr txBox="1"/>
          <p:nvPr/>
        </p:nvSpPr>
        <p:spPr>
          <a:xfrm>
            <a:off x="3124200" y="3009900"/>
            <a:ext cx="5949577" cy="1773659"/>
          </a:xfrm>
          <a:prstGeom prst="rect">
            <a:avLst/>
          </a:prstGeom>
        </p:spPr>
        <p:txBody>
          <a:bodyPr lIns="38100" tIns="38100" rIns="38100" bIns="38100" rtlCol="0" anchor="ctr"/>
          <a:lstStyle/>
          <a:p>
            <a:pPr marL="0" lvl="0" indent="0" algn="ctr">
              <a:lnSpc>
                <a:spcPts val="5759"/>
              </a:lnSpc>
              <a:spcBef>
                <a:spcPct val="0"/>
              </a:spcBef>
            </a:pPr>
            <a:r>
              <a:rPr lang="en-US" sz="2000" b="1" spc="86" dirty="0">
                <a:solidFill>
                  <a:srgbClr val="F6EDD3"/>
                </a:solidFill>
                <a:latin typeface="Cooper Hewitt Bold"/>
                <a:ea typeface="Cooper Hewitt Bold"/>
                <a:cs typeface="Cooper Hewitt Bold"/>
                <a:sym typeface="Cooper Hewitt Bold"/>
              </a:rPr>
              <a:t>Presented By</a:t>
            </a:r>
            <a:endParaRPr lang="en-US" sz="2000" b="1" u="none" strike="noStrike" spc="86" dirty="0">
              <a:solidFill>
                <a:srgbClr val="F6EDD3"/>
              </a:solidFill>
              <a:latin typeface="Cooper Hewitt Bold"/>
              <a:ea typeface="Cooper Hewitt Bold"/>
              <a:cs typeface="Cooper Hewitt Bold"/>
              <a:sym typeface="Cooper Hewitt Bold"/>
            </a:endParaRPr>
          </a:p>
        </p:txBody>
      </p:sp>
      <p:grpSp>
        <p:nvGrpSpPr>
          <p:cNvPr id="6" name="Group 6"/>
          <p:cNvGrpSpPr/>
          <p:nvPr/>
        </p:nvGrpSpPr>
        <p:grpSpPr>
          <a:xfrm rot="-6675903">
            <a:off x="1373062" y="5335273"/>
            <a:ext cx="3669321" cy="3248421"/>
            <a:chOff x="0" y="0"/>
            <a:chExt cx="4892428" cy="4331228"/>
          </a:xfrm>
        </p:grpSpPr>
        <p:grpSp>
          <p:nvGrpSpPr>
            <p:cNvPr id="7" name="Group 7"/>
            <p:cNvGrpSpPr/>
            <p:nvPr/>
          </p:nvGrpSpPr>
          <p:grpSpPr>
            <a:xfrm rot="-265788">
              <a:off x="774405" y="122710"/>
              <a:ext cx="3305304" cy="3305304"/>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B8632"/>
              </a:solidFill>
              <a:ln cap="sq">
                <a:noFill/>
                <a:prstDash val="solid"/>
                <a:miter/>
              </a:ln>
            </p:spPr>
          </p:sp>
          <p:sp>
            <p:nvSpPr>
              <p:cNvPr id="9" name="TextBox 9"/>
              <p:cNvSpPr txBox="1"/>
              <p:nvPr/>
            </p:nvSpPr>
            <p:spPr>
              <a:xfrm>
                <a:off x="76200" y="-19050"/>
                <a:ext cx="660400" cy="755650"/>
              </a:xfrm>
              <a:prstGeom prst="rect">
                <a:avLst/>
              </a:prstGeom>
            </p:spPr>
            <p:txBody>
              <a:bodyPr lIns="38691" tIns="38691" rIns="38691" bIns="38691" rtlCol="0" anchor="ctr"/>
              <a:lstStyle/>
              <a:p>
                <a:pPr marL="0" lvl="0" indent="0" algn="ctr">
                  <a:lnSpc>
                    <a:spcPts val="4064"/>
                  </a:lnSpc>
                  <a:spcBef>
                    <a:spcPct val="0"/>
                  </a:spcBef>
                </a:pPr>
                <a:endParaRPr/>
              </a:p>
            </p:txBody>
          </p:sp>
        </p:grpSp>
        <p:sp>
          <p:nvSpPr>
            <p:cNvPr id="10" name="Freeform 10"/>
            <p:cNvSpPr/>
            <p:nvPr/>
          </p:nvSpPr>
          <p:spPr>
            <a:xfrm rot="-4852825">
              <a:off x="3042026" y="1490803"/>
              <a:ext cx="2239958" cy="1119979"/>
            </a:xfrm>
            <a:custGeom>
              <a:avLst/>
              <a:gdLst/>
              <a:ahLst/>
              <a:cxnLst/>
              <a:rect l="l" t="t" r="r" b="b"/>
              <a:pathLst>
                <a:path w="2239958" h="1119979">
                  <a:moveTo>
                    <a:pt x="0" y="0"/>
                  </a:moveTo>
                  <a:lnTo>
                    <a:pt x="2239958" y="0"/>
                  </a:lnTo>
                  <a:lnTo>
                    <a:pt x="2239958" y="1119979"/>
                  </a:lnTo>
                  <a:lnTo>
                    <a:pt x="0" y="1119979"/>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11" name="Freeform 11"/>
            <p:cNvSpPr/>
            <p:nvPr/>
          </p:nvSpPr>
          <p:spPr>
            <a:xfrm rot="2434211">
              <a:off x="105465" y="2428129"/>
              <a:ext cx="2487412" cy="1243706"/>
            </a:xfrm>
            <a:custGeom>
              <a:avLst/>
              <a:gdLst/>
              <a:ahLst/>
              <a:cxnLst/>
              <a:rect l="l" t="t" r="r" b="b"/>
              <a:pathLst>
                <a:path w="2487412" h="1243706">
                  <a:moveTo>
                    <a:pt x="0" y="0"/>
                  </a:moveTo>
                  <a:lnTo>
                    <a:pt x="2487412" y="0"/>
                  </a:lnTo>
                  <a:lnTo>
                    <a:pt x="2487412" y="1243706"/>
                  </a:lnTo>
                  <a:lnTo>
                    <a:pt x="0" y="1243706"/>
                  </a:lnTo>
                  <a:lnTo>
                    <a:pt x="0" y="0"/>
                  </a:lnTo>
                  <a:close/>
                </a:path>
              </a:pathLst>
            </a:custGeom>
            <a:blipFill>
              <a:blip>
                <a:extLst>
                  <a:ext uri="{96DAC541-7B7A-43D3-8B79-37D633B846F1}">
                    <asvg:svgBlip xmlns:asvg="http://schemas.microsoft.com/office/drawing/2016/SVG/main" r:embed="rId2"/>
                  </a:ext>
                </a:extLst>
              </a:blip>
              <a:stretch>
                <a:fillRect/>
              </a:stretch>
            </a:blipFill>
          </p:spPr>
        </p:sp>
      </p:grpSp>
      <p:grpSp>
        <p:nvGrpSpPr>
          <p:cNvPr id="12" name="Group 12"/>
          <p:cNvGrpSpPr/>
          <p:nvPr/>
        </p:nvGrpSpPr>
        <p:grpSpPr>
          <a:xfrm rot="-5004693">
            <a:off x="13324682" y="5108726"/>
            <a:ext cx="3760679" cy="3701514"/>
            <a:chOff x="0" y="0"/>
            <a:chExt cx="5014238" cy="4935352"/>
          </a:xfrm>
        </p:grpSpPr>
        <p:sp>
          <p:nvSpPr>
            <p:cNvPr id="13" name="Freeform 13"/>
            <p:cNvSpPr/>
            <p:nvPr/>
          </p:nvSpPr>
          <p:spPr>
            <a:xfrm rot="8190152">
              <a:off x="113137" y="611620"/>
              <a:ext cx="2219936" cy="1109968"/>
            </a:xfrm>
            <a:custGeom>
              <a:avLst/>
              <a:gdLst/>
              <a:ahLst/>
              <a:cxnLst/>
              <a:rect l="l" t="t" r="r" b="b"/>
              <a:pathLst>
                <a:path w="2219936" h="1109968">
                  <a:moveTo>
                    <a:pt x="0" y="0"/>
                  </a:moveTo>
                  <a:lnTo>
                    <a:pt x="2219937" y="0"/>
                  </a:lnTo>
                  <a:lnTo>
                    <a:pt x="2219937" y="1109968"/>
                  </a:lnTo>
                  <a:lnTo>
                    <a:pt x="0" y="1109968"/>
                  </a:lnTo>
                  <a:lnTo>
                    <a:pt x="0" y="0"/>
                  </a:lnTo>
                  <a:close/>
                </a:path>
              </a:pathLst>
            </a:custGeom>
            <a:blipFill>
              <a:blip>
                <a:extLst>
                  <a:ext uri="{96DAC541-7B7A-43D3-8B79-37D633B846F1}">
                    <asvg:svgBlip xmlns:asvg="http://schemas.microsoft.com/office/drawing/2016/SVG/main" r:embed="rId2"/>
                  </a:ext>
                </a:extLst>
              </a:blip>
              <a:stretch>
                <a:fillRect/>
              </a:stretch>
            </a:blipFill>
          </p:spPr>
        </p:sp>
        <p:grpSp>
          <p:nvGrpSpPr>
            <p:cNvPr id="14" name="Group 14"/>
            <p:cNvGrpSpPr/>
            <p:nvPr/>
          </p:nvGrpSpPr>
          <p:grpSpPr>
            <a:xfrm rot="830154">
              <a:off x="795405" y="704815"/>
              <a:ext cx="3299506" cy="3299506"/>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ECFB3"/>
              </a:solidFill>
              <a:ln cap="sq">
                <a:noFill/>
                <a:prstDash val="solid"/>
                <a:miter/>
              </a:ln>
            </p:spPr>
          </p:sp>
          <p:sp>
            <p:nvSpPr>
              <p:cNvPr id="16" name="TextBox 16"/>
              <p:cNvSpPr txBox="1"/>
              <p:nvPr/>
            </p:nvSpPr>
            <p:spPr>
              <a:xfrm>
                <a:off x="76200" y="57150"/>
                <a:ext cx="660400" cy="679450"/>
              </a:xfrm>
              <a:prstGeom prst="rect">
                <a:avLst/>
              </a:prstGeom>
            </p:spPr>
            <p:txBody>
              <a:bodyPr lIns="44891" tIns="44891" rIns="44891" bIns="44891" rtlCol="0" anchor="ctr"/>
              <a:lstStyle/>
              <a:p>
                <a:pPr marL="0" lvl="0" indent="0" algn="ctr">
                  <a:lnSpc>
                    <a:spcPts val="2599"/>
                  </a:lnSpc>
                  <a:spcBef>
                    <a:spcPct val="0"/>
                  </a:spcBef>
                </a:pPr>
                <a:endParaRPr/>
              </a:p>
            </p:txBody>
          </p:sp>
        </p:grpSp>
        <p:sp>
          <p:nvSpPr>
            <p:cNvPr id="17" name="Freeform 17"/>
            <p:cNvSpPr/>
            <p:nvPr/>
          </p:nvSpPr>
          <p:spPr>
            <a:xfrm rot="-3756881">
              <a:off x="2885607" y="2599474"/>
              <a:ext cx="2236029" cy="1118014"/>
            </a:xfrm>
            <a:custGeom>
              <a:avLst/>
              <a:gdLst/>
              <a:ahLst/>
              <a:cxnLst/>
              <a:rect l="l" t="t" r="r" b="b"/>
              <a:pathLst>
                <a:path w="2236029" h="1118014">
                  <a:moveTo>
                    <a:pt x="0" y="0"/>
                  </a:moveTo>
                  <a:lnTo>
                    <a:pt x="2236029" y="0"/>
                  </a:lnTo>
                  <a:lnTo>
                    <a:pt x="2236029" y="1118015"/>
                  </a:lnTo>
                  <a:lnTo>
                    <a:pt x="0" y="1118015"/>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18" name="Freeform 18"/>
            <p:cNvSpPr/>
            <p:nvPr/>
          </p:nvSpPr>
          <p:spPr>
            <a:xfrm rot="2384046">
              <a:off x="110039" y="3043599"/>
              <a:ext cx="2483048" cy="1241524"/>
            </a:xfrm>
            <a:custGeom>
              <a:avLst/>
              <a:gdLst/>
              <a:ahLst/>
              <a:cxnLst/>
              <a:rect l="l" t="t" r="r" b="b"/>
              <a:pathLst>
                <a:path w="2483048" h="1241524">
                  <a:moveTo>
                    <a:pt x="0" y="0"/>
                  </a:moveTo>
                  <a:lnTo>
                    <a:pt x="2483048" y="0"/>
                  </a:lnTo>
                  <a:lnTo>
                    <a:pt x="2483048" y="1241524"/>
                  </a:lnTo>
                  <a:lnTo>
                    <a:pt x="0" y="1241524"/>
                  </a:lnTo>
                  <a:lnTo>
                    <a:pt x="0" y="0"/>
                  </a:lnTo>
                  <a:close/>
                </a:path>
              </a:pathLst>
            </a:custGeom>
            <a:blipFill>
              <a:blip>
                <a:extLst>
                  <a:ext uri="{96DAC541-7B7A-43D3-8B79-37D633B846F1}">
                    <asvg:svgBlip xmlns:asvg="http://schemas.microsoft.com/office/drawing/2016/SVG/main" r:embed="rId2"/>
                  </a:ext>
                </a:extLst>
              </a:blip>
              <a:stretch>
                <a:fillRect/>
              </a:stretch>
            </a:blipFill>
          </p:spPr>
        </p:sp>
      </p:grpSp>
      <p:sp>
        <p:nvSpPr>
          <p:cNvPr id="19" name="TextBox 2">
            <a:extLst>
              <a:ext uri="{FF2B5EF4-FFF2-40B4-BE49-F238E27FC236}">
                <a16:creationId xmlns:a16="http://schemas.microsoft.com/office/drawing/2014/main" id="{1B2BB485-FE4A-2A02-37AB-E6FC7AA2698C}"/>
              </a:ext>
            </a:extLst>
          </p:cNvPr>
          <p:cNvSpPr txBox="1"/>
          <p:nvPr/>
        </p:nvSpPr>
        <p:spPr>
          <a:xfrm>
            <a:off x="1981200" y="1638300"/>
            <a:ext cx="14510698" cy="430887"/>
          </a:xfrm>
          <a:prstGeom prst="rect">
            <a:avLst/>
          </a:prstGeom>
        </p:spPr>
        <p:txBody>
          <a:bodyPr lIns="0" tIns="0" rIns="0" bIns="0" rtlCol="0" anchor="t">
            <a:spAutoFit/>
          </a:bodyPr>
          <a:lstStyle/>
          <a:p>
            <a:pPr marL="0" lvl="0" indent="0" algn="ctr"/>
            <a:r>
              <a:rPr lang="en-US" sz="2800" b="1" u="none" strike="noStrike" noProof="0" dirty="0">
                <a:solidFill>
                  <a:srgbClr val="F6EDD3"/>
                </a:solidFill>
                <a:latin typeface="Cooper Hewitt Bold"/>
                <a:ea typeface="Cooper Hewitt Bold"/>
                <a:cs typeface="Cooper Hewitt Bold"/>
                <a:sym typeface="Cooper Hewitt Bold"/>
              </a:rPr>
              <a:t>A Smart Bed Management Ecosystem for 2026</a:t>
            </a:r>
            <a:endParaRPr lang="en-GB" sz="2800" b="1" u="none" strike="noStrike" noProof="0" dirty="0">
              <a:solidFill>
                <a:srgbClr val="F6EDD3"/>
              </a:solidFill>
              <a:latin typeface="Cooper Hewitt Bold"/>
              <a:ea typeface="Cooper Hewitt Bold"/>
              <a:cs typeface="Cooper Hewitt Bold"/>
              <a:sym typeface="Cooper Hewitt Bold"/>
            </a:endParaRPr>
          </a:p>
        </p:txBody>
      </p:sp>
      <p:pic>
        <p:nvPicPr>
          <p:cNvPr id="21" name="Picture 20">
            <a:extLst>
              <a:ext uri="{FF2B5EF4-FFF2-40B4-BE49-F238E27FC236}">
                <a16:creationId xmlns:a16="http://schemas.microsoft.com/office/drawing/2014/main" id="{D9DD2376-03F5-9F7A-C9E4-477E9A499E8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705600" y="6134100"/>
            <a:ext cx="4133850" cy="149558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0A6A3"/>
        </a:solidFill>
        <a:effectLst/>
      </p:bgPr>
    </p:bg>
    <p:spTree>
      <p:nvGrpSpPr>
        <p:cNvPr id="1" name="">
          <a:extLst>
            <a:ext uri="{FF2B5EF4-FFF2-40B4-BE49-F238E27FC236}">
              <a16:creationId xmlns:a16="http://schemas.microsoft.com/office/drawing/2014/main" id="{BAF08AA9-4D8D-6796-A8E5-C2E8C00BC5F5}"/>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ADADDD40-7297-096C-5155-BDFC67632D40}"/>
              </a:ext>
            </a:extLst>
          </p:cNvPr>
          <p:cNvGrpSpPr/>
          <p:nvPr/>
        </p:nvGrpSpPr>
        <p:grpSpPr>
          <a:xfrm>
            <a:off x="-8313" y="5448300"/>
            <a:ext cx="18452869" cy="4572000"/>
            <a:chOff x="0" y="0"/>
            <a:chExt cx="5490299" cy="3261223"/>
          </a:xfrm>
        </p:grpSpPr>
        <p:sp>
          <p:nvSpPr>
            <p:cNvPr id="6" name="Freeform 6">
              <a:extLst>
                <a:ext uri="{FF2B5EF4-FFF2-40B4-BE49-F238E27FC236}">
                  <a16:creationId xmlns:a16="http://schemas.microsoft.com/office/drawing/2014/main" id="{F2ABB18A-7102-AEED-58B1-F9DA8B903CF9}"/>
                </a:ext>
              </a:extLst>
            </p:cNvPr>
            <p:cNvSpPr/>
            <p:nvPr/>
          </p:nvSpPr>
          <p:spPr>
            <a:xfrm>
              <a:off x="0" y="0"/>
              <a:ext cx="5490299" cy="3261223"/>
            </a:xfrm>
            <a:custGeom>
              <a:avLst/>
              <a:gdLst/>
              <a:ahLst/>
              <a:cxnLst/>
              <a:rect l="l" t="t" r="r" b="b"/>
              <a:pathLst>
                <a:path w="5490299" h="3261223">
                  <a:moveTo>
                    <a:pt x="0" y="0"/>
                  </a:moveTo>
                  <a:lnTo>
                    <a:pt x="5490299" y="0"/>
                  </a:lnTo>
                  <a:lnTo>
                    <a:pt x="5490299" y="3261223"/>
                  </a:lnTo>
                  <a:lnTo>
                    <a:pt x="0" y="3261223"/>
                  </a:lnTo>
                  <a:close/>
                </a:path>
              </a:pathLst>
            </a:custGeom>
            <a:solidFill>
              <a:srgbClr val="F6EDD3"/>
            </a:solidFill>
            <a:ln cap="sq">
              <a:noFill/>
              <a:prstDash val="solid"/>
              <a:miter/>
            </a:ln>
          </p:spPr>
        </p:sp>
        <p:sp>
          <p:nvSpPr>
            <p:cNvPr id="7" name="TextBox 7">
              <a:extLst>
                <a:ext uri="{FF2B5EF4-FFF2-40B4-BE49-F238E27FC236}">
                  <a16:creationId xmlns:a16="http://schemas.microsoft.com/office/drawing/2014/main" id="{9A0DD8A5-0376-0B49-76C8-B02B96CAF919}"/>
                </a:ext>
              </a:extLst>
            </p:cNvPr>
            <p:cNvSpPr txBox="1"/>
            <p:nvPr/>
          </p:nvSpPr>
          <p:spPr>
            <a:xfrm>
              <a:off x="0" y="-66675"/>
              <a:ext cx="5490299" cy="3327898"/>
            </a:xfrm>
            <a:prstGeom prst="rect">
              <a:avLst/>
            </a:prstGeom>
          </p:spPr>
          <p:txBody>
            <a:bodyPr lIns="25922" tIns="25922" rIns="25922" bIns="25922" rtlCol="0" anchor="ctr"/>
            <a:lstStyle/>
            <a:p>
              <a:pPr marL="0" lvl="0" indent="0" algn="ctr">
                <a:lnSpc>
                  <a:spcPts val="2420"/>
                </a:lnSpc>
              </a:pPr>
              <a:endParaRPr/>
            </a:p>
          </p:txBody>
        </p:sp>
      </p:grpSp>
      <p:grpSp>
        <p:nvGrpSpPr>
          <p:cNvPr id="2" name="Group 2">
            <a:extLst>
              <a:ext uri="{FF2B5EF4-FFF2-40B4-BE49-F238E27FC236}">
                <a16:creationId xmlns:a16="http://schemas.microsoft.com/office/drawing/2014/main" id="{DDE8A5E5-7FE3-D189-7568-7BD7269D1CFC}"/>
              </a:ext>
            </a:extLst>
          </p:cNvPr>
          <p:cNvGrpSpPr/>
          <p:nvPr/>
        </p:nvGrpSpPr>
        <p:grpSpPr>
          <a:xfrm>
            <a:off x="3886199" y="5532839"/>
            <a:ext cx="10734313" cy="2121344"/>
            <a:chOff x="-119467" y="0"/>
            <a:chExt cx="5609766" cy="1108617"/>
          </a:xfrm>
        </p:grpSpPr>
        <p:sp>
          <p:nvSpPr>
            <p:cNvPr id="3" name="Freeform 3">
              <a:extLst>
                <a:ext uri="{FF2B5EF4-FFF2-40B4-BE49-F238E27FC236}">
                  <a16:creationId xmlns:a16="http://schemas.microsoft.com/office/drawing/2014/main" id="{5D9AD1F6-00A3-F54C-594E-9D1A54700BF4}"/>
                </a:ext>
              </a:extLst>
            </p:cNvPr>
            <p:cNvSpPr/>
            <p:nvPr/>
          </p:nvSpPr>
          <p:spPr>
            <a:xfrm>
              <a:off x="0" y="0"/>
              <a:ext cx="5490299" cy="949328"/>
            </a:xfrm>
            <a:custGeom>
              <a:avLst/>
              <a:gdLst/>
              <a:ahLst/>
              <a:cxnLst/>
              <a:rect l="l" t="t" r="r" b="b"/>
              <a:pathLst>
                <a:path w="5490299" h="949328">
                  <a:moveTo>
                    <a:pt x="0" y="0"/>
                  </a:moveTo>
                  <a:lnTo>
                    <a:pt x="5490299" y="0"/>
                  </a:lnTo>
                  <a:lnTo>
                    <a:pt x="5490299" y="949328"/>
                  </a:lnTo>
                  <a:lnTo>
                    <a:pt x="0" y="949328"/>
                  </a:lnTo>
                  <a:close/>
                </a:path>
              </a:pathLst>
            </a:custGeom>
            <a:solidFill>
              <a:srgbClr val="000000"/>
            </a:solidFill>
            <a:ln cap="sq">
              <a:noFill/>
              <a:prstDash val="solid"/>
              <a:miter/>
            </a:ln>
          </p:spPr>
        </p:sp>
        <p:sp>
          <p:nvSpPr>
            <p:cNvPr id="4" name="TextBox 4">
              <a:extLst>
                <a:ext uri="{FF2B5EF4-FFF2-40B4-BE49-F238E27FC236}">
                  <a16:creationId xmlns:a16="http://schemas.microsoft.com/office/drawing/2014/main" id="{E2B97B2D-14D1-BDE0-AE9D-86CDF59F51F8}"/>
                </a:ext>
              </a:extLst>
            </p:cNvPr>
            <p:cNvSpPr txBox="1"/>
            <p:nvPr/>
          </p:nvSpPr>
          <p:spPr>
            <a:xfrm>
              <a:off x="-119467" y="35464"/>
              <a:ext cx="5490299" cy="1073153"/>
            </a:xfrm>
            <a:prstGeom prst="rect">
              <a:avLst/>
            </a:prstGeom>
          </p:spPr>
          <p:txBody>
            <a:bodyPr lIns="25922" tIns="25922" rIns="25922" bIns="25922" rtlCol="0" anchor="ctr"/>
            <a:lstStyle/>
            <a:p>
              <a:pPr marL="0" lvl="0" indent="0" algn="ctr">
                <a:lnSpc>
                  <a:spcPts val="6600"/>
                </a:lnSpc>
              </a:pPr>
              <a:r>
                <a:rPr lang="en-US" sz="6000" b="1" dirty="0">
                  <a:solidFill>
                    <a:srgbClr val="F6EDD3"/>
                  </a:solidFill>
                  <a:latin typeface="Cooper Hewitt Bold"/>
                  <a:ea typeface="Cooper Hewitt Bold"/>
                  <a:cs typeface="Cooper Hewitt Bold"/>
                  <a:sym typeface="Cooper Hewitt Bold"/>
                </a:rPr>
                <a:t>Thank You</a:t>
              </a:r>
            </a:p>
          </p:txBody>
        </p:sp>
      </p:grpSp>
      <p:pic>
        <p:nvPicPr>
          <p:cNvPr id="9" name="Picture 8">
            <a:extLst>
              <a:ext uri="{FF2B5EF4-FFF2-40B4-BE49-F238E27FC236}">
                <a16:creationId xmlns:a16="http://schemas.microsoft.com/office/drawing/2014/main" id="{F279BC7F-2838-81CF-C253-1A47D5F10CE9}"/>
              </a:ext>
            </a:extLst>
          </p:cNvPr>
          <p:cNvPicPr>
            <a:picLocks noChangeAspect="1"/>
          </p:cNvPicPr>
          <p:nvPr/>
        </p:nvPicPr>
        <p:blipFill>
          <a:blip r:embed="rId3">
            <a:clrChange>
              <a:clrFrom>
                <a:srgbClr val="8FBCFD"/>
              </a:clrFrom>
              <a:clrTo>
                <a:srgbClr val="8FBCFD">
                  <a:alpha val="0"/>
                </a:srgbClr>
              </a:clrTo>
            </a:clrChange>
          </a:blip>
          <a:stretch>
            <a:fillRect/>
          </a:stretch>
        </p:blipFill>
        <p:spPr>
          <a:xfrm>
            <a:off x="6858000" y="190500"/>
            <a:ext cx="4181475" cy="5250423"/>
          </a:xfrm>
          <a:prstGeom prst="rect">
            <a:avLst/>
          </a:prstGeom>
        </p:spPr>
      </p:pic>
    </p:spTree>
    <p:extLst>
      <p:ext uri="{BB962C8B-B14F-4D97-AF65-F5344CB8AC3E}">
        <p14:creationId xmlns:p14="http://schemas.microsoft.com/office/powerpoint/2010/main" val="398912628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EDD3"/>
        </a:solidFill>
        <a:effectLst/>
      </p:bgPr>
    </p:bg>
    <p:spTree>
      <p:nvGrpSpPr>
        <p:cNvPr id="1" name=""/>
        <p:cNvGrpSpPr/>
        <p:nvPr/>
      </p:nvGrpSpPr>
      <p:grpSpPr>
        <a:xfrm>
          <a:off x="0" y="0"/>
          <a:ext cx="0" cy="0"/>
          <a:chOff x="0" y="0"/>
          <a:chExt cx="0" cy="0"/>
        </a:xfrm>
      </p:grpSpPr>
      <p:sp>
        <p:nvSpPr>
          <p:cNvPr id="2" name="TextBox 2"/>
          <p:cNvSpPr txBox="1"/>
          <p:nvPr/>
        </p:nvSpPr>
        <p:spPr>
          <a:xfrm>
            <a:off x="381000" y="2400300"/>
            <a:ext cx="9805369" cy="4462184"/>
          </a:xfrm>
          <a:prstGeom prst="rect">
            <a:avLst/>
          </a:prstGeom>
        </p:spPr>
        <p:txBody>
          <a:bodyPr wrap="square" lIns="0" tIns="0" rIns="0" bIns="0" rtlCol="0" anchor="t">
            <a:spAutoFit/>
          </a:bodyPr>
          <a:lstStyle/>
          <a:p>
            <a:pPr marL="457200" indent="-457200" algn="just">
              <a:lnSpc>
                <a:spcPct val="150000"/>
              </a:lnSpc>
              <a:buFont typeface="Arial" panose="020B0604020202020204" pitchFamily="34" charset="0"/>
              <a:buChar char="•"/>
            </a:pPr>
            <a:r>
              <a:rPr lang="en-GB" sz="2800" b="1" u="none" strike="noStrike" noProof="0" dirty="0">
                <a:solidFill>
                  <a:srgbClr val="000000"/>
                </a:solidFill>
                <a:latin typeface="Cooper Hewitt"/>
                <a:ea typeface="Cooper Hewitt"/>
                <a:cs typeface="Cooper Hewitt"/>
                <a:sym typeface="Cooper Hewitt"/>
              </a:rPr>
              <a:t>The NHS has 1.5 million staff and a £190 billion budget (The King's Fund, 2025).</a:t>
            </a:r>
          </a:p>
          <a:p>
            <a:pPr marL="457200" indent="-457200" algn="just">
              <a:lnSpc>
                <a:spcPct val="150000"/>
              </a:lnSpc>
              <a:buFont typeface="Arial" panose="020B0604020202020204" pitchFamily="34" charset="0"/>
              <a:buChar char="•"/>
            </a:pPr>
            <a:r>
              <a:rPr lang="en-GB" sz="2800" b="1" u="none" strike="noStrike" noProof="0" dirty="0">
                <a:solidFill>
                  <a:srgbClr val="000000"/>
                </a:solidFill>
                <a:latin typeface="Cooper Hewitt"/>
                <a:ea typeface="Cooper Hewitt"/>
                <a:cs typeface="Cooper Hewitt"/>
                <a:sym typeface="Cooper Hewitt"/>
              </a:rPr>
              <a:t>The organisation has 7.6 million patients on waiting lists now.</a:t>
            </a:r>
          </a:p>
          <a:p>
            <a:pPr marL="457200" indent="-457200" algn="just">
              <a:lnSpc>
                <a:spcPct val="150000"/>
              </a:lnSpc>
              <a:buFont typeface="Arial" panose="020B0604020202020204" pitchFamily="34" charset="0"/>
              <a:buChar char="•"/>
            </a:pPr>
            <a:r>
              <a:rPr lang="en-GB" sz="2800" b="1" u="none" strike="noStrike" noProof="0" dirty="0">
                <a:solidFill>
                  <a:srgbClr val="000000"/>
                </a:solidFill>
                <a:latin typeface="Cooper Hewitt"/>
                <a:ea typeface="Cooper Hewitt"/>
                <a:cs typeface="Cooper Hewitt"/>
                <a:sym typeface="Cooper Hewitt"/>
              </a:rPr>
              <a:t>The organisation has strong trusts that give priority to AI for efficiency at 67% (NHS England, 2026). </a:t>
            </a:r>
          </a:p>
          <a:p>
            <a:pPr marL="457200" indent="-457200" algn="just">
              <a:lnSpc>
                <a:spcPct val="150000"/>
              </a:lnSpc>
              <a:buFont typeface="Arial" panose="020B0604020202020204" pitchFamily="34" charset="0"/>
              <a:buChar char="•"/>
            </a:pPr>
            <a:r>
              <a:rPr lang="en-GB" sz="2800" b="1" u="none" strike="noStrike" noProof="0" dirty="0">
                <a:solidFill>
                  <a:srgbClr val="000000"/>
                </a:solidFill>
                <a:latin typeface="Cooper Hewitt"/>
                <a:ea typeface="Cooper Hewitt"/>
                <a:cs typeface="Cooper Hewitt"/>
                <a:sym typeface="Cooper Hewitt"/>
              </a:rPr>
              <a:t>The main opportunity is in the government’s £10 billion digital pledge.</a:t>
            </a:r>
          </a:p>
        </p:txBody>
      </p:sp>
      <p:grpSp>
        <p:nvGrpSpPr>
          <p:cNvPr id="3" name="Group 3"/>
          <p:cNvGrpSpPr/>
          <p:nvPr/>
        </p:nvGrpSpPr>
        <p:grpSpPr>
          <a:xfrm>
            <a:off x="11375066" y="-100055"/>
            <a:ext cx="7264713" cy="10487111"/>
            <a:chOff x="0" y="0"/>
            <a:chExt cx="2583009" cy="3728751"/>
          </a:xfrm>
        </p:grpSpPr>
        <p:sp>
          <p:nvSpPr>
            <p:cNvPr id="4" name="Freeform 4"/>
            <p:cNvSpPr/>
            <p:nvPr/>
          </p:nvSpPr>
          <p:spPr>
            <a:xfrm>
              <a:off x="0" y="0"/>
              <a:ext cx="2583009" cy="3728751"/>
            </a:xfrm>
            <a:custGeom>
              <a:avLst/>
              <a:gdLst/>
              <a:ahLst/>
              <a:cxnLst/>
              <a:rect l="l" t="t" r="r" b="b"/>
              <a:pathLst>
                <a:path w="2583009" h="3728751">
                  <a:moveTo>
                    <a:pt x="0" y="0"/>
                  </a:moveTo>
                  <a:lnTo>
                    <a:pt x="2583009" y="0"/>
                  </a:lnTo>
                  <a:lnTo>
                    <a:pt x="2583009" y="3728751"/>
                  </a:lnTo>
                  <a:lnTo>
                    <a:pt x="0" y="3728751"/>
                  </a:lnTo>
                  <a:close/>
                </a:path>
              </a:pathLst>
            </a:custGeom>
            <a:solidFill>
              <a:srgbClr val="40A6A3"/>
            </a:solidFill>
            <a:ln cap="sq">
              <a:noFill/>
              <a:prstDash val="solid"/>
              <a:miter/>
            </a:ln>
          </p:spPr>
        </p:sp>
        <p:sp>
          <p:nvSpPr>
            <p:cNvPr id="5" name="TextBox 5"/>
            <p:cNvSpPr txBox="1"/>
            <p:nvPr/>
          </p:nvSpPr>
          <p:spPr>
            <a:xfrm>
              <a:off x="0" y="-76200"/>
              <a:ext cx="2583009" cy="3804951"/>
            </a:xfrm>
            <a:prstGeom prst="rect">
              <a:avLst/>
            </a:prstGeom>
          </p:spPr>
          <p:txBody>
            <a:bodyPr lIns="38100" tIns="38100" rIns="38100" bIns="38100" rtlCol="0" anchor="ctr"/>
            <a:lstStyle/>
            <a:p>
              <a:pPr marL="0" lvl="0" indent="0" algn="ctr">
                <a:lnSpc>
                  <a:spcPts val="3145"/>
                </a:lnSpc>
                <a:spcBef>
                  <a:spcPct val="0"/>
                </a:spcBef>
              </a:pPr>
              <a:endParaRPr/>
            </a:p>
          </p:txBody>
        </p:sp>
      </p:grpSp>
      <p:sp>
        <p:nvSpPr>
          <p:cNvPr id="6" name="Freeform 6"/>
          <p:cNvSpPr/>
          <p:nvPr/>
        </p:nvSpPr>
        <p:spPr>
          <a:xfrm flipH="1">
            <a:off x="9612425" y="2341988"/>
            <a:ext cx="8316997" cy="17196799"/>
          </a:xfrm>
          <a:custGeom>
            <a:avLst/>
            <a:gdLst/>
            <a:ahLst/>
            <a:cxnLst/>
            <a:rect l="l" t="t" r="r" b="b"/>
            <a:pathLst>
              <a:path w="8316997" h="17196799">
                <a:moveTo>
                  <a:pt x="8316997" y="0"/>
                </a:moveTo>
                <a:lnTo>
                  <a:pt x="0" y="0"/>
                </a:lnTo>
                <a:lnTo>
                  <a:pt x="0" y="17196799"/>
                </a:lnTo>
                <a:lnTo>
                  <a:pt x="8316997" y="17196799"/>
                </a:lnTo>
                <a:lnTo>
                  <a:pt x="8316997"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1143000" y="495300"/>
            <a:ext cx="9391017" cy="1111266"/>
          </a:xfrm>
          <a:prstGeom prst="rect">
            <a:avLst/>
          </a:prstGeom>
        </p:spPr>
        <p:txBody>
          <a:bodyPr wrap="square" lIns="0" tIns="0" rIns="0" bIns="0" rtlCol="0" anchor="t">
            <a:spAutoFit/>
          </a:bodyPr>
          <a:lstStyle/>
          <a:p>
            <a:pPr marL="0" lvl="0" indent="0" algn="l">
              <a:lnSpc>
                <a:spcPts val="8640"/>
              </a:lnSpc>
              <a:spcBef>
                <a:spcPct val="0"/>
              </a:spcBef>
            </a:pPr>
            <a:r>
              <a:rPr lang="en-US" sz="8000" b="1" u="none" strike="noStrike" dirty="0">
                <a:solidFill>
                  <a:srgbClr val="000000"/>
                </a:solidFill>
                <a:latin typeface="Cooper Hewitt Heavy"/>
                <a:ea typeface="Cooper Hewitt Heavy"/>
                <a:cs typeface="Cooper Hewitt Heavy"/>
                <a:sym typeface="Cooper Hewitt Heavy"/>
              </a:rPr>
              <a:t>Industry Overview</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0A6A3"/>
        </a:solidFill>
        <a:effectLst/>
      </p:bgPr>
    </p:bg>
    <p:spTree>
      <p:nvGrpSpPr>
        <p:cNvPr id="1" name=""/>
        <p:cNvGrpSpPr/>
        <p:nvPr/>
      </p:nvGrpSpPr>
      <p:grpSpPr>
        <a:xfrm>
          <a:off x="0" y="0"/>
          <a:ext cx="0" cy="0"/>
          <a:chOff x="0" y="0"/>
          <a:chExt cx="0" cy="0"/>
        </a:xfrm>
      </p:grpSpPr>
      <p:grpSp>
        <p:nvGrpSpPr>
          <p:cNvPr id="2" name="Group 2"/>
          <p:cNvGrpSpPr/>
          <p:nvPr/>
        </p:nvGrpSpPr>
        <p:grpSpPr>
          <a:xfrm>
            <a:off x="1309184" y="1115046"/>
            <a:ext cx="10505712" cy="1816543"/>
            <a:chOff x="0" y="0"/>
            <a:chExt cx="5490299" cy="949328"/>
          </a:xfrm>
        </p:grpSpPr>
        <p:sp>
          <p:nvSpPr>
            <p:cNvPr id="3" name="Freeform 3"/>
            <p:cNvSpPr/>
            <p:nvPr/>
          </p:nvSpPr>
          <p:spPr>
            <a:xfrm>
              <a:off x="0" y="0"/>
              <a:ext cx="5490299" cy="949328"/>
            </a:xfrm>
            <a:custGeom>
              <a:avLst/>
              <a:gdLst/>
              <a:ahLst/>
              <a:cxnLst/>
              <a:rect l="l" t="t" r="r" b="b"/>
              <a:pathLst>
                <a:path w="5490299" h="949328">
                  <a:moveTo>
                    <a:pt x="0" y="0"/>
                  </a:moveTo>
                  <a:lnTo>
                    <a:pt x="5490299" y="0"/>
                  </a:lnTo>
                  <a:lnTo>
                    <a:pt x="5490299" y="949328"/>
                  </a:lnTo>
                  <a:lnTo>
                    <a:pt x="0" y="949328"/>
                  </a:lnTo>
                  <a:close/>
                </a:path>
              </a:pathLst>
            </a:custGeom>
            <a:solidFill>
              <a:srgbClr val="000000"/>
            </a:solidFill>
            <a:ln cap="sq">
              <a:noFill/>
              <a:prstDash val="solid"/>
              <a:miter/>
            </a:ln>
          </p:spPr>
        </p:sp>
        <p:sp>
          <p:nvSpPr>
            <p:cNvPr id="4" name="TextBox 4"/>
            <p:cNvSpPr txBox="1"/>
            <p:nvPr/>
          </p:nvSpPr>
          <p:spPr>
            <a:xfrm>
              <a:off x="0" y="-123825"/>
              <a:ext cx="5490299" cy="1073153"/>
            </a:xfrm>
            <a:prstGeom prst="rect">
              <a:avLst/>
            </a:prstGeom>
          </p:spPr>
          <p:txBody>
            <a:bodyPr lIns="25922" tIns="25922" rIns="25922" bIns="25922" rtlCol="0" anchor="ctr"/>
            <a:lstStyle/>
            <a:p>
              <a:pPr marL="0" lvl="0" indent="0" algn="ctr">
                <a:lnSpc>
                  <a:spcPts val="6600"/>
                </a:lnSpc>
              </a:pPr>
              <a:r>
                <a:rPr lang="en-US" sz="6000" b="1" dirty="0">
                  <a:solidFill>
                    <a:srgbClr val="F6EDD3"/>
                  </a:solidFill>
                  <a:latin typeface="Cooper Hewitt Bold"/>
                  <a:ea typeface="Cooper Hewitt Bold"/>
                  <a:cs typeface="Cooper Hewitt Bold"/>
                  <a:sym typeface="Cooper Hewitt Bold"/>
                </a:rPr>
                <a:t>Business Problem Definition</a:t>
              </a:r>
            </a:p>
          </p:txBody>
        </p:sp>
      </p:grpSp>
      <p:grpSp>
        <p:nvGrpSpPr>
          <p:cNvPr id="5" name="Group 5"/>
          <p:cNvGrpSpPr/>
          <p:nvPr/>
        </p:nvGrpSpPr>
        <p:grpSpPr>
          <a:xfrm>
            <a:off x="1309184" y="2931590"/>
            <a:ext cx="10505712" cy="6240364"/>
            <a:chOff x="0" y="0"/>
            <a:chExt cx="5490299" cy="3261223"/>
          </a:xfrm>
        </p:grpSpPr>
        <p:sp>
          <p:nvSpPr>
            <p:cNvPr id="6" name="Freeform 6"/>
            <p:cNvSpPr/>
            <p:nvPr/>
          </p:nvSpPr>
          <p:spPr>
            <a:xfrm>
              <a:off x="0" y="0"/>
              <a:ext cx="5490299" cy="3261223"/>
            </a:xfrm>
            <a:custGeom>
              <a:avLst/>
              <a:gdLst/>
              <a:ahLst/>
              <a:cxnLst/>
              <a:rect l="l" t="t" r="r" b="b"/>
              <a:pathLst>
                <a:path w="5490299" h="3261223">
                  <a:moveTo>
                    <a:pt x="0" y="0"/>
                  </a:moveTo>
                  <a:lnTo>
                    <a:pt x="5490299" y="0"/>
                  </a:lnTo>
                  <a:lnTo>
                    <a:pt x="5490299" y="3261223"/>
                  </a:lnTo>
                  <a:lnTo>
                    <a:pt x="0" y="3261223"/>
                  </a:lnTo>
                  <a:close/>
                </a:path>
              </a:pathLst>
            </a:custGeom>
            <a:solidFill>
              <a:srgbClr val="F6EDD3"/>
            </a:solidFill>
            <a:ln cap="sq">
              <a:noFill/>
              <a:prstDash val="solid"/>
              <a:miter/>
            </a:ln>
          </p:spPr>
        </p:sp>
        <p:sp>
          <p:nvSpPr>
            <p:cNvPr id="7" name="TextBox 7"/>
            <p:cNvSpPr txBox="1"/>
            <p:nvPr/>
          </p:nvSpPr>
          <p:spPr>
            <a:xfrm>
              <a:off x="0" y="-66675"/>
              <a:ext cx="5490299" cy="3327898"/>
            </a:xfrm>
            <a:prstGeom prst="rect">
              <a:avLst/>
            </a:prstGeom>
          </p:spPr>
          <p:txBody>
            <a:bodyPr lIns="25922" tIns="25922" rIns="25922" bIns="25922" rtlCol="0" anchor="ctr"/>
            <a:lstStyle/>
            <a:p>
              <a:pPr marL="0" lvl="0" indent="0" algn="ctr">
                <a:lnSpc>
                  <a:spcPts val="2420"/>
                </a:lnSpc>
              </a:pPr>
              <a:endParaRPr/>
            </a:p>
          </p:txBody>
        </p:sp>
      </p:grpSp>
      <p:sp>
        <p:nvSpPr>
          <p:cNvPr id="23" name="TextBox 23"/>
          <p:cNvSpPr txBox="1"/>
          <p:nvPr/>
        </p:nvSpPr>
        <p:spPr>
          <a:xfrm>
            <a:off x="1752600" y="3238500"/>
            <a:ext cx="9601200" cy="5099601"/>
          </a:xfrm>
          <a:prstGeom prst="rect">
            <a:avLst/>
          </a:prstGeom>
        </p:spPr>
        <p:txBody>
          <a:bodyPr wrap="square" lIns="0" tIns="0" rIns="0" bIns="0" rtlCol="0" anchor="t">
            <a:spAutoFit/>
          </a:bodyPr>
          <a:lstStyle/>
          <a:p>
            <a:pPr marL="342900" lvl="0" indent="-342900" algn="just">
              <a:lnSpc>
                <a:spcPct val="150000"/>
              </a:lnSpc>
              <a:spcBef>
                <a:spcPct val="0"/>
              </a:spcBef>
              <a:buFont typeface="Arial" panose="020B0604020202020204" pitchFamily="34" charset="0"/>
              <a:buChar char="•"/>
            </a:pPr>
            <a:r>
              <a:rPr lang="en-US" sz="3200" dirty="0">
                <a:solidFill>
                  <a:srgbClr val="000000"/>
                </a:solidFill>
                <a:latin typeface="Cooper Hewitt"/>
                <a:ea typeface="Cooper Hewitt"/>
                <a:cs typeface="Cooper Hewitt"/>
                <a:sym typeface="Cooper Hewitt"/>
              </a:rPr>
              <a:t>The Exit Block traps patients amid social care delays.</a:t>
            </a:r>
          </a:p>
          <a:p>
            <a:pPr marL="342900" lvl="0" indent="-342900" algn="just">
              <a:lnSpc>
                <a:spcPct val="150000"/>
              </a:lnSpc>
              <a:spcBef>
                <a:spcPct val="0"/>
              </a:spcBef>
              <a:buFont typeface="Arial" panose="020B0604020202020204" pitchFamily="34" charset="0"/>
              <a:buChar char="•"/>
            </a:pPr>
            <a:r>
              <a:rPr lang="en-US" sz="3200" dirty="0">
                <a:solidFill>
                  <a:srgbClr val="000000"/>
                </a:solidFill>
                <a:latin typeface="Cooper Hewitt"/>
                <a:ea typeface="Cooper Hewitt"/>
                <a:cs typeface="Cooper Hewitt"/>
                <a:sym typeface="Cooper Hewitt"/>
              </a:rPr>
              <a:t>About 25% of total beds in hospitals are blocked (Charlesworth, Rachet-Jacquet and Rocks, 2024).</a:t>
            </a:r>
          </a:p>
          <a:p>
            <a:pPr marL="342900" lvl="0" indent="-342900" algn="just">
              <a:lnSpc>
                <a:spcPct val="150000"/>
              </a:lnSpc>
              <a:spcBef>
                <a:spcPct val="0"/>
              </a:spcBef>
              <a:buFont typeface="Arial" panose="020B0604020202020204" pitchFamily="34" charset="0"/>
              <a:buChar char="•"/>
            </a:pPr>
            <a:r>
              <a:rPr lang="en-US" sz="3200" dirty="0">
                <a:solidFill>
                  <a:srgbClr val="000000"/>
                </a:solidFill>
                <a:latin typeface="Cooper Hewitt"/>
                <a:ea typeface="Cooper Hewitt"/>
                <a:cs typeface="Cooper Hewitt"/>
                <a:sym typeface="Cooper Hewitt"/>
              </a:rPr>
              <a:t>The costs for the NHS are £2.3bn every year (NHS England, 2025).</a:t>
            </a:r>
          </a:p>
          <a:p>
            <a:pPr marL="342900" lvl="0" indent="-342900" algn="just">
              <a:lnSpc>
                <a:spcPct val="150000"/>
              </a:lnSpc>
              <a:spcBef>
                <a:spcPct val="0"/>
              </a:spcBef>
              <a:buFont typeface="Arial" panose="020B0604020202020204" pitchFamily="34" charset="0"/>
              <a:buChar char="•"/>
            </a:pPr>
            <a:r>
              <a:rPr lang="en-US" sz="3200" dirty="0">
                <a:solidFill>
                  <a:srgbClr val="000000"/>
                </a:solidFill>
                <a:latin typeface="Cooper Hewitt"/>
                <a:ea typeface="Cooper Hewitt"/>
                <a:cs typeface="Cooper Hewitt"/>
                <a:sym typeface="Cooper Hewitt"/>
              </a:rPr>
              <a:t>There is critical staff burnout, as the 4-hour A&amp;E target is regularly not met.</a:t>
            </a:r>
          </a:p>
        </p:txBody>
      </p:sp>
      <p:pic>
        <p:nvPicPr>
          <p:cNvPr id="28" name="Picture 27">
            <a:extLst>
              <a:ext uri="{FF2B5EF4-FFF2-40B4-BE49-F238E27FC236}">
                <a16:creationId xmlns:a16="http://schemas.microsoft.com/office/drawing/2014/main" id="{E10D75B3-7E1E-C32F-EA68-67606A6886A5}"/>
              </a:ext>
            </a:extLst>
          </p:cNvPr>
          <p:cNvPicPr>
            <a:picLocks noChangeAspect="1"/>
          </p:cNvPicPr>
          <p:nvPr/>
        </p:nvPicPr>
        <p:blipFill>
          <a:blip r:embed="rId3"/>
          <a:stretch>
            <a:fillRect/>
          </a:stretch>
        </p:blipFill>
        <p:spPr>
          <a:xfrm>
            <a:off x="11506200" y="1104900"/>
            <a:ext cx="7829550" cy="782955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0A6A3"/>
        </a:solidFill>
        <a:effectLst/>
      </p:bgPr>
    </p:bg>
    <p:spTree>
      <p:nvGrpSpPr>
        <p:cNvPr id="1" name=""/>
        <p:cNvGrpSpPr/>
        <p:nvPr/>
      </p:nvGrpSpPr>
      <p:grpSpPr>
        <a:xfrm>
          <a:off x="0" y="0"/>
          <a:ext cx="0" cy="0"/>
          <a:chOff x="0" y="0"/>
          <a:chExt cx="0" cy="0"/>
        </a:xfrm>
      </p:grpSpPr>
      <p:grpSp>
        <p:nvGrpSpPr>
          <p:cNvPr id="2" name="Group 2"/>
          <p:cNvGrpSpPr/>
          <p:nvPr/>
        </p:nvGrpSpPr>
        <p:grpSpPr>
          <a:xfrm>
            <a:off x="1309184" y="1115046"/>
            <a:ext cx="10505712" cy="1816543"/>
            <a:chOff x="0" y="0"/>
            <a:chExt cx="5490299" cy="949328"/>
          </a:xfrm>
        </p:grpSpPr>
        <p:sp>
          <p:nvSpPr>
            <p:cNvPr id="3" name="Freeform 3"/>
            <p:cNvSpPr/>
            <p:nvPr/>
          </p:nvSpPr>
          <p:spPr>
            <a:xfrm>
              <a:off x="0" y="0"/>
              <a:ext cx="5490299" cy="949328"/>
            </a:xfrm>
            <a:custGeom>
              <a:avLst/>
              <a:gdLst/>
              <a:ahLst/>
              <a:cxnLst/>
              <a:rect l="l" t="t" r="r" b="b"/>
              <a:pathLst>
                <a:path w="5490299" h="949328">
                  <a:moveTo>
                    <a:pt x="0" y="0"/>
                  </a:moveTo>
                  <a:lnTo>
                    <a:pt x="5490299" y="0"/>
                  </a:lnTo>
                  <a:lnTo>
                    <a:pt x="5490299" y="949328"/>
                  </a:lnTo>
                  <a:lnTo>
                    <a:pt x="0" y="949328"/>
                  </a:lnTo>
                  <a:close/>
                </a:path>
              </a:pathLst>
            </a:custGeom>
            <a:solidFill>
              <a:srgbClr val="000000"/>
            </a:solidFill>
            <a:ln cap="sq">
              <a:noFill/>
              <a:prstDash val="solid"/>
              <a:miter/>
            </a:ln>
          </p:spPr>
        </p:sp>
        <p:sp>
          <p:nvSpPr>
            <p:cNvPr id="4" name="TextBox 4"/>
            <p:cNvSpPr txBox="1"/>
            <p:nvPr/>
          </p:nvSpPr>
          <p:spPr>
            <a:xfrm>
              <a:off x="0" y="-123825"/>
              <a:ext cx="5490299" cy="1073153"/>
            </a:xfrm>
            <a:prstGeom prst="rect">
              <a:avLst/>
            </a:prstGeom>
          </p:spPr>
          <p:txBody>
            <a:bodyPr lIns="25922" tIns="25922" rIns="25922" bIns="25922" rtlCol="0" anchor="ctr"/>
            <a:lstStyle/>
            <a:p>
              <a:pPr marL="0" lvl="0" indent="0" algn="ctr">
                <a:lnSpc>
                  <a:spcPts val="6600"/>
                </a:lnSpc>
              </a:pPr>
              <a:r>
                <a:rPr lang="en-US" sz="6000" b="1" dirty="0">
                  <a:solidFill>
                    <a:srgbClr val="F6EDD3"/>
                  </a:solidFill>
                  <a:latin typeface="Cooper Hewitt Bold"/>
                  <a:ea typeface="Cooper Hewitt Bold"/>
                  <a:cs typeface="Cooper Hewitt Bold"/>
                  <a:sym typeface="Cooper Hewitt Bold"/>
                </a:rPr>
                <a:t>AI Solution Overview</a:t>
              </a:r>
            </a:p>
          </p:txBody>
        </p:sp>
      </p:grpSp>
      <p:grpSp>
        <p:nvGrpSpPr>
          <p:cNvPr id="5" name="Group 5"/>
          <p:cNvGrpSpPr/>
          <p:nvPr/>
        </p:nvGrpSpPr>
        <p:grpSpPr>
          <a:xfrm>
            <a:off x="1309184" y="2931590"/>
            <a:ext cx="16978816" cy="6240364"/>
            <a:chOff x="0" y="0"/>
            <a:chExt cx="5490299" cy="3261223"/>
          </a:xfrm>
        </p:grpSpPr>
        <p:sp>
          <p:nvSpPr>
            <p:cNvPr id="6" name="Freeform 6"/>
            <p:cNvSpPr/>
            <p:nvPr/>
          </p:nvSpPr>
          <p:spPr>
            <a:xfrm>
              <a:off x="0" y="0"/>
              <a:ext cx="5490299" cy="3261223"/>
            </a:xfrm>
            <a:custGeom>
              <a:avLst/>
              <a:gdLst/>
              <a:ahLst/>
              <a:cxnLst/>
              <a:rect l="l" t="t" r="r" b="b"/>
              <a:pathLst>
                <a:path w="5490299" h="3261223">
                  <a:moveTo>
                    <a:pt x="0" y="0"/>
                  </a:moveTo>
                  <a:lnTo>
                    <a:pt x="5490299" y="0"/>
                  </a:lnTo>
                  <a:lnTo>
                    <a:pt x="5490299" y="3261223"/>
                  </a:lnTo>
                  <a:lnTo>
                    <a:pt x="0" y="3261223"/>
                  </a:lnTo>
                  <a:close/>
                </a:path>
              </a:pathLst>
            </a:custGeom>
            <a:solidFill>
              <a:srgbClr val="F6EDD3"/>
            </a:solidFill>
            <a:ln cap="sq">
              <a:noFill/>
              <a:prstDash val="solid"/>
              <a:miter/>
            </a:ln>
          </p:spPr>
        </p:sp>
        <p:sp>
          <p:nvSpPr>
            <p:cNvPr id="7" name="TextBox 7"/>
            <p:cNvSpPr txBox="1"/>
            <p:nvPr/>
          </p:nvSpPr>
          <p:spPr>
            <a:xfrm>
              <a:off x="0" y="-66675"/>
              <a:ext cx="5490299" cy="3327898"/>
            </a:xfrm>
            <a:prstGeom prst="rect">
              <a:avLst/>
            </a:prstGeom>
          </p:spPr>
          <p:txBody>
            <a:bodyPr lIns="25922" tIns="25922" rIns="25922" bIns="25922" rtlCol="0" anchor="ctr"/>
            <a:lstStyle/>
            <a:p>
              <a:pPr marL="0" lvl="0" indent="0" algn="ctr">
                <a:lnSpc>
                  <a:spcPts val="2420"/>
                </a:lnSpc>
              </a:pPr>
              <a:endParaRPr/>
            </a:p>
          </p:txBody>
        </p:sp>
      </p:grpSp>
      <p:sp>
        <p:nvSpPr>
          <p:cNvPr id="23" name="TextBox 23"/>
          <p:cNvSpPr txBox="1"/>
          <p:nvPr/>
        </p:nvSpPr>
        <p:spPr>
          <a:xfrm>
            <a:off x="1600200" y="3390900"/>
            <a:ext cx="9753600" cy="4072012"/>
          </a:xfrm>
          <a:prstGeom prst="rect">
            <a:avLst/>
          </a:prstGeom>
        </p:spPr>
        <p:txBody>
          <a:bodyPr wrap="square" lIns="0" tIns="0" rIns="0" bIns="0" rtlCol="0" anchor="t">
            <a:spAutoFit/>
          </a:bodyPr>
          <a:lstStyle/>
          <a:p>
            <a:pPr marL="342900" lvl="0" indent="-342900" algn="just">
              <a:lnSpc>
                <a:spcPct val="150000"/>
              </a:lnSpc>
              <a:spcBef>
                <a:spcPct val="0"/>
              </a:spcBef>
              <a:buFont typeface="Arial" panose="020B0604020202020204" pitchFamily="34" charset="0"/>
              <a:buChar char="•"/>
            </a:pPr>
            <a:r>
              <a:rPr lang="en-US" sz="3000" dirty="0">
                <a:solidFill>
                  <a:srgbClr val="000000"/>
                </a:solidFill>
                <a:latin typeface="Times New Roman" panose="02020603050405020304" pitchFamily="18" charset="0"/>
                <a:ea typeface="Cooper Hewitt"/>
                <a:cs typeface="Times New Roman" panose="02020603050405020304" pitchFamily="18" charset="0"/>
                <a:sym typeface="Cooper Hewitt"/>
              </a:rPr>
              <a:t>Four AI tools are integrated into the current NHS systems.</a:t>
            </a:r>
          </a:p>
          <a:p>
            <a:pPr marL="342900" lvl="0" indent="-342900" algn="just">
              <a:lnSpc>
                <a:spcPct val="150000"/>
              </a:lnSpc>
              <a:spcBef>
                <a:spcPct val="0"/>
              </a:spcBef>
              <a:buFont typeface="Arial" panose="020B0604020202020204" pitchFamily="34" charset="0"/>
              <a:buChar char="•"/>
            </a:pPr>
            <a:r>
              <a:rPr lang="en-US" sz="3000" dirty="0">
                <a:solidFill>
                  <a:srgbClr val="000000"/>
                </a:solidFill>
                <a:latin typeface="Times New Roman" panose="02020603050405020304" pitchFamily="18" charset="0"/>
                <a:ea typeface="Cooper Hewitt"/>
                <a:cs typeface="Times New Roman" panose="02020603050405020304" pitchFamily="18" charset="0"/>
                <a:sym typeface="Cooper Hewitt"/>
              </a:rPr>
              <a:t>There are four tools that are powered by patient data from the EHR.</a:t>
            </a:r>
          </a:p>
          <a:p>
            <a:pPr marL="342900" lvl="0" indent="-342900" algn="just">
              <a:lnSpc>
                <a:spcPct val="150000"/>
              </a:lnSpc>
              <a:spcBef>
                <a:spcPct val="0"/>
              </a:spcBef>
              <a:buFont typeface="Arial" panose="020B0604020202020204" pitchFamily="34" charset="0"/>
              <a:buChar char="•"/>
            </a:pPr>
            <a:r>
              <a:rPr lang="en-US" sz="3000" dirty="0">
                <a:solidFill>
                  <a:srgbClr val="000000"/>
                </a:solidFill>
                <a:latin typeface="Times New Roman" panose="02020603050405020304" pitchFamily="18" charset="0"/>
                <a:ea typeface="Cooper Hewitt"/>
                <a:cs typeface="Times New Roman" panose="02020603050405020304" pitchFamily="18" charset="0"/>
                <a:sym typeface="Cooper Hewitt"/>
              </a:rPr>
              <a:t>A Single dashboard puts clinicians in control and improves existing systems, making them feasible and ready for immediate implementation (Bischof et al., 2024).</a:t>
            </a:r>
          </a:p>
        </p:txBody>
      </p:sp>
      <p:pic>
        <p:nvPicPr>
          <p:cNvPr id="30" name="Picture 29">
            <a:extLst>
              <a:ext uri="{FF2B5EF4-FFF2-40B4-BE49-F238E27FC236}">
                <a16:creationId xmlns:a16="http://schemas.microsoft.com/office/drawing/2014/main" id="{5D481A53-8CB7-937F-7D8E-ED7AC7D03149}"/>
              </a:ext>
            </a:extLst>
          </p:cNvPr>
          <p:cNvPicPr>
            <a:picLocks noChangeAspect="1"/>
          </p:cNvPicPr>
          <p:nvPr/>
        </p:nvPicPr>
        <p:blipFill>
          <a:blip r:embed="rId3">
            <a:clrChange>
              <a:clrFrom>
                <a:srgbClr val="F2F2F2"/>
              </a:clrFrom>
              <a:clrTo>
                <a:srgbClr val="F2F2F2">
                  <a:alpha val="0"/>
                </a:srgbClr>
              </a:clrTo>
            </a:clrChange>
          </a:blip>
          <a:srcRect b="7970"/>
          <a:stretch>
            <a:fillRect/>
          </a:stretch>
        </p:blipFill>
        <p:spPr>
          <a:xfrm>
            <a:off x="11811000" y="4076700"/>
            <a:ext cx="6021705" cy="3308508"/>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0A6A3"/>
        </a:solidFill>
        <a:effectLst/>
      </p:bgPr>
    </p:bg>
    <p:spTree>
      <p:nvGrpSpPr>
        <p:cNvPr id="1" name=""/>
        <p:cNvGrpSpPr/>
        <p:nvPr/>
      </p:nvGrpSpPr>
      <p:grpSpPr>
        <a:xfrm>
          <a:off x="0" y="0"/>
          <a:ext cx="0" cy="0"/>
          <a:chOff x="0" y="0"/>
          <a:chExt cx="0" cy="0"/>
        </a:xfrm>
      </p:grpSpPr>
      <p:grpSp>
        <p:nvGrpSpPr>
          <p:cNvPr id="2" name="Group 2"/>
          <p:cNvGrpSpPr/>
          <p:nvPr/>
        </p:nvGrpSpPr>
        <p:grpSpPr>
          <a:xfrm>
            <a:off x="-9698" y="952500"/>
            <a:ext cx="10505712" cy="1816543"/>
            <a:chOff x="0" y="0"/>
            <a:chExt cx="5490299" cy="949328"/>
          </a:xfrm>
        </p:grpSpPr>
        <p:sp>
          <p:nvSpPr>
            <p:cNvPr id="3" name="Freeform 3"/>
            <p:cNvSpPr/>
            <p:nvPr/>
          </p:nvSpPr>
          <p:spPr>
            <a:xfrm>
              <a:off x="0" y="0"/>
              <a:ext cx="5490299" cy="949328"/>
            </a:xfrm>
            <a:custGeom>
              <a:avLst/>
              <a:gdLst/>
              <a:ahLst/>
              <a:cxnLst/>
              <a:rect l="l" t="t" r="r" b="b"/>
              <a:pathLst>
                <a:path w="5490299" h="949328">
                  <a:moveTo>
                    <a:pt x="0" y="0"/>
                  </a:moveTo>
                  <a:lnTo>
                    <a:pt x="5490299" y="0"/>
                  </a:lnTo>
                  <a:lnTo>
                    <a:pt x="5490299" y="949328"/>
                  </a:lnTo>
                  <a:lnTo>
                    <a:pt x="0" y="949328"/>
                  </a:lnTo>
                  <a:close/>
                </a:path>
              </a:pathLst>
            </a:custGeom>
            <a:solidFill>
              <a:srgbClr val="000000"/>
            </a:solidFill>
            <a:ln cap="sq">
              <a:noFill/>
              <a:prstDash val="solid"/>
              <a:miter/>
            </a:ln>
          </p:spPr>
        </p:sp>
        <p:sp>
          <p:nvSpPr>
            <p:cNvPr id="4" name="TextBox 4"/>
            <p:cNvSpPr txBox="1"/>
            <p:nvPr/>
          </p:nvSpPr>
          <p:spPr>
            <a:xfrm>
              <a:off x="0" y="-123825"/>
              <a:ext cx="5490299" cy="1073153"/>
            </a:xfrm>
            <a:prstGeom prst="rect">
              <a:avLst/>
            </a:prstGeom>
          </p:spPr>
          <p:txBody>
            <a:bodyPr lIns="25922" tIns="25922" rIns="25922" bIns="25922" rtlCol="0" anchor="ctr"/>
            <a:lstStyle/>
            <a:p>
              <a:pPr marL="0" lvl="0" indent="0" algn="ctr">
                <a:lnSpc>
                  <a:spcPts val="6600"/>
                </a:lnSpc>
              </a:pPr>
              <a:r>
                <a:rPr lang="en-US" sz="6000" b="1" dirty="0">
                  <a:solidFill>
                    <a:srgbClr val="F6EDD3"/>
                  </a:solidFill>
                  <a:latin typeface="Cooper Hewitt Bold"/>
                  <a:ea typeface="Cooper Hewitt Bold"/>
                  <a:cs typeface="Cooper Hewitt Bold"/>
                  <a:sym typeface="Cooper Hewitt Bold"/>
                </a:rPr>
                <a:t>Portfolio Showcase</a:t>
              </a:r>
            </a:p>
          </p:txBody>
        </p:sp>
      </p:grpSp>
      <p:grpSp>
        <p:nvGrpSpPr>
          <p:cNvPr id="5" name="Group 5"/>
          <p:cNvGrpSpPr/>
          <p:nvPr/>
        </p:nvGrpSpPr>
        <p:grpSpPr>
          <a:xfrm>
            <a:off x="0" y="2781300"/>
            <a:ext cx="10505712" cy="6240364"/>
            <a:chOff x="0" y="0"/>
            <a:chExt cx="5490299" cy="3261223"/>
          </a:xfrm>
        </p:grpSpPr>
        <p:sp>
          <p:nvSpPr>
            <p:cNvPr id="6" name="Freeform 6"/>
            <p:cNvSpPr/>
            <p:nvPr/>
          </p:nvSpPr>
          <p:spPr>
            <a:xfrm>
              <a:off x="0" y="0"/>
              <a:ext cx="5490299" cy="3261223"/>
            </a:xfrm>
            <a:custGeom>
              <a:avLst/>
              <a:gdLst/>
              <a:ahLst/>
              <a:cxnLst/>
              <a:rect l="l" t="t" r="r" b="b"/>
              <a:pathLst>
                <a:path w="5490299" h="3261223">
                  <a:moveTo>
                    <a:pt x="0" y="0"/>
                  </a:moveTo>
                  <a:lnTo>
                    <a:pt x="5490299" y="0"/>
                  </a:lnTo>
                  <a:lnTo>
                    <a:pt x="5490299" y="3261223"/>
                  </a:lnTo>
                  <a:lnTo>
                    <a:pt x="0" y="3261223"/>
                  </a:lnTo>
                  <a:close/>
                </a:path>
              </a:pathLst>
            </a:custGeom>
            <a:solidFill>
              <a:srgbClr val="F6EDD3"/>
            </a:solidFill>
            <a:ln cap="sq">
              <a:noFill/>
              <a:prstDash val="solid"/>
              <a:miter/>
            </a:ln>
          </p:spPr>
        </p:sp>
        <p:sp>
          <p:nvSpPr>
            <p:cNvPr id="7" name="TextBox 7"/>
            <p:cNvSpPr txBox="1"/>
            <p:nvPr/>
          </p:nvSpPr>
          <p:spPr>
            <a:xfrm>
              <a:off x="0" y="-66675"/>
              <a:ext cx="5490299" cy="3327898"/>
            </a:xfrm>
            <a:prstGeom prst="rect">
              <a:avLst/>
            </a:prstGeom>
          </p:spPr>
          <p:txBody>
            <a:bodyPr lIns="25922" tIns="25922" rIns="25922" bIns="25922" rtlCol="0" anchor="ctr"/>
            <a:lstStyle/>
            <a:p>
              <a:pPr marL="0" lvl="0" indent="0" algn="ctr">
                <a:lnSpc>
                  <a:spcPts val="2420"/>
                </a:lnSpc>
              </a:pPr>
              <a:endParaRPr/>
            </a:p>
          </p:txBody>
        </p:sp>
      </p:grpSp>
      <p:sp>
        <p:nvSpPr>
          <p:cNvPr id="23" name="TextBox 23"/>
          <p:cNvSpPr txBox="1"/>
          <p:nvPr/>
        </p:nvSpPr>
        <p:spPr>
          <a:xfrm>
            <a:off x="138616" y="3088210"/>
            <a:ext cx="10210800" cy="5093189"/>
          </a:xfrm>
          <a:prstGeom prst="rect">
            <a:avLst/>
          </a:prstGeom>
        </p:spPr>
        <p:txBody>
          <a:bodyPr wrap="square" lIns="0" tIns="0" rIns="0" bIns="0" rtlCol="0" anchor="t">
            <a:spAutoFit/>
          </a:bodyPr>
          <a:lstStyle/>
          <a:p>
            <a:pPr marL="342900" lvl="0" indent="-342900">
              <a:lnSpc>
                <a:spcPct val="150000"/>
              </a:lnSpc>
              <a:spcBef>
                <a:spcPct val="0"/>
              </a:spcBef>
              <a:buFont typeface="Arial" panose="020B0604020202020204" pitchFamily="34" charset="0"/>
              <a:buChar char="•"/>
            </a:pPr>
            <a:r>
              <a:rPr lang="en-US" sz="2800" dirty="0">
                <a:solidFill>
                  <a:srgbClr val="000000"/>
                </a:solidFill>
                <a:latin typeface="Times New Roman" panose="02020603050405020304" pitchFamily="18" charset="0"/>
                <a:ea typeface="Cooper Hewitt"/>
                <a:cs typeface="Times New Roman" panose="02020603050405020304" pitchFamily="18" charset="0"/>
                <a:sym typeface="Cooper Hewitt"/>
              </a:rPr>
              <a:t>Predictive Discharge AI forecasted that there are discharge dates about 48 hours early (Hsu et al., 2022).</a:t>
            </a:r>
          </a:p>
          <a:p>
            <a:pPr marL="342900" lvl="0" indent="-342900">
              <a:lnSpc>
                <a:spcPct val="150000"/>
              </a:lnSpc>
              <a:spcBef>
                <a:spcPct val="0"/>
              </a:spcBef>
              <a:buFont typeface="Arial" panose="020B0604020202020204" pitchFamily="34" charset="0"/>
              <a:buChar char="•"/>
            </a:pPr>
            <a:r>
              <a:rPr lang="en-US" sz="2800" dirty="0">
                <a:solidFill>
                  <a:srgbClr val="000000"/>
                </a:solidFill>
                <a:latin typeface="Times New Roman" panose="02020603050405020304" pitchFamily="18" charset="0"/>
                <a:ea typeface="Cooper Hewitt"/>
                <a:cs typeface="Times New Roman" panose="02020603050405020304" pitchFamily="18" charset="0"/>
                <a:sym typeface="Cooper Hewitt"/>
              </a:rPr>
              <a:t>There are NLP document scanners that scan clinical notes and flags are complex cases.</a:t>
            </a:r>
          </a:p>
          <a:p>
            <a:pPr marL="342900" lvl="0" indent="-342900">
              <a:lnSpc>
                <a:spcPct val="150000"/>
              </a:lnSpc>
              <a:spcBef>
                <a:spcPct val="0"/>
              </a:spcBef>
              <a:buFont typeface="Arial" panose="020B0604020202020204" pitchFamily="34" charset="0"/>
              <a:buChar char="•"/>
            </a:pPr>
            <a:r>
              <a:rPr lang="en-US" sz="2800" dirty="0">
                <a:solidFill>
                  <a:srgbClr val="000000"/>
                </a:solidFill>
                <a:latin typeface="Times New Roman" panose="02020603050405020304" pitchFamily="18" charset="0"/>
                <a:ea typeface="Cooper Hewitt"/>
                <a:cs typeface="Times New Roman" panose="02020603050405020304" pitchFamily="18" charset="0"/>
                <a:sym typeface="Cooper Hewitt"/>
              </a:rPr>
              <a:t>The smart bed allocation assigns incoming patients to appropriate wards (</a:t>
            </a:r>
            <a:r>
              <a:rPr lang="en-US" sz="2800" dirty="0" err="1">
                <a:solidFill>
                  <a:srgbClr val="000000"/>
                </a:solidFill>
                <a:latin typeface="Times New Roman" panose="02020603050405020304" pitchFamily="18" charset="0"/>
                <a:ea typeface="Cooper Hewitt"/>
                <a:cs typeface="Times New Roman" panose="02020603050405020304" pitchFamily="18" charset="0"/>
                <a:sym typeface="Cooper Hewitt"/>
              </a:rPr>
              <a:t>Maddeh</a:t>
            </a:r>
            <a:r>
              <a:rPr lang="en-US" sz="2800" dirty="0">
                <a:solidFill>
                  <a:srgbClr val="000000"/>
                </a:solidFill>
                <a:latin typeface="Times New Roman" panose="02020603050405020304" pitchFamily="18" charset="0"/>
                <a:ea typeface="Cooper Hewitt"/>
                <a:cs typeface="Times New Roman" panose="02020603050405020304" pitchFamily="18" charset="0"/>
                <a:sym typeface="Cooper Hewitt"/>
              </a:rPr>
              <a:t> et al., 2023).</a:t>
            </a:r>
          </a:p>
          <a:p>
            <a:pPr marL="342900" lvl="0" indent="-342900">
              <a:lnSpc>
                <a:spcPct val="150000"/>
              </a:lnSpc>
              <a:spcBef>
                <a:spcPct val="0"/>
              </a:spcBef>
              <a:buFont typeface="Arial" panose="020B0604020202020204" pitchFamily="34" charset="0"/>
              <a:buChar char="•"/>
            </a:pPr>
            <a:r>
              <a:rPr lang="en-US" sz="2800" dirty="0">
                <a:solidFill>
                  <a:srgbClr val="000000"/>
                </a:solidFill>
                <a:latin typeface="Times New Roman" panose="02020603050405020304" pitchFamily="18" charset="0"/>
                <a:ea typeface="Cooper Hewitt"/>
                <a:cs typeface="Times New Roman" panose="02020603050405020304" pitchFamily="18" charset="0"/>
                <a:sym typeface="Cooper Hewitt"/>
              </a:rPr>
              <a:t>There is computer vision monitors where waiting room density is real-time.</a:t>
            </a:r>
          </a:p>
        </p:txBody>
      </p:sp>
      <p:pic>
        <p:nvPicPr>
          <p:cNvPr id="26" name="Picture 25">
            <a:extLst>
              <a:ext uri="{FF2B5EF4-FFF2-40B4-BE49-F238E27FC236}">
                <a16:creationId xmlns:a16="http://schemas.microsoft.com/office/drawing/2014/main" id="{D86947D3-486A-7E82-58E1-302B47607817}"/>
              </a:ext>
            </a:extLst>
          </p:cNvPr>
          <p:cNvPicPr>
            <a:picLocks noChangeAspect="1"/>
          </p:cNvPicPr>
          <p:nvPr/>
        </p:nvPicPr>
        <p:blipFill>
          <a:blip r:embed="rId3"/>
          <a:stretch>
            <a:fillRect/>
          </a:stretch>
        </p:blipFill>
        <p:spPr>
          <a:xfrm>
            <a:off x="10540538" y="3162300"/>
            <a:ext cx="7719753" cy="5137441"/>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0A6A3"/>
        </a:solidFill>
        <a:effectLst/>
      </p:bgPr>
    </p:bg>
    <p:spTree>
      <p:nvGrpSpPr>
        <p:cNvPr id="1" name=""/>
        <p:cNvGrpSpPr/>
        <p:nvPr/>
      </p:nvGrpSpPr>
      <p:grpSpPr>
        <a:xfrm>
          <a:off x="0" y="0"/>
          <a:ext cx="0" cy="0"/>
          <a:chOff x="0" y="0"/>
          <a:chExt cx="0" cy="0"/>
        </a:xfrm>
      </p:grpSpPr>
      <p:grpSp>
        <p:nvGrpSpPr>
          <p:cNvPr id="2" name="Group 2"/>
          <p:cNvGrpSpPr/>
          <p:nvPr/>
        </p:nvGrpSpPr>
        <p:grpSpPr>
          <a:xfrm>
            <a:off x="1309184" y="1115046"/>
            <a:ext cx="10505712" cy="1816543"/>
            <a:chOff x="0" y="0"/>
            <a:chExt cx="5490299" cy="949328"/>
          </a:xfrm>
        </p:grpSpPr>
        <p:sp>
          <p:nvSpPr>
            <p:cNvPr id="3" name="Freeform 3"/>
            <p:cNvSpPr/>
            <p:nvPr/>
          </p:nvSpPr>
          <p:spPr>
            <a:xfrm>
              <a:off x="0" y="0"/>
              <a:ext cx="5490299" cy="949328"/>
            </a:xfrm>
            <a:custGeom>
              <a:avLst/>
              <a:gdLst/>
              <a:ahLst/>
              <a:cxnLst/>
              <a:rect l="l" t="t" r="r" b="b"/>
              <a:pathLst>
                <a:path w="5490299" h="949328">
                  <a:moveTo>
                    <a:pt x="0" y="0"/>
                  </a:moveTo>
                  <a:lnTo>
                    <a:pt x="5490299" y="0"/>
                  </a:lnTo>
                  <a:lnTo>
                    <a:pt x="5490299" y="949328"/>
                  </a:lnTo>
                  <a:lnTo>
                    <a:pt x="0" y="949328"/>
                  </a:lnTo>
                  <a:close/>
                </a:path>
              </a:pathLst>
            </a:custGeom>
            <a:solidFill>
              <a:srgbClr val="000000"/>
            </a:solidFill>
            <a:ln cap="sq">
              <a:noFill/>
              <a:prstDash val="solid"/>
              <a:miter/>
            </a:ln>
          </p:spPr>
        </p:sp>
        <p:sp>
          <p:nvSpPr>
            <p:cNvPr id="4" name="TextBox 4"/>
            <p:cNvSpPr txBox="1"/>
            <p:nvPr/>
          </p:nvSpPr>
          <p:spPr>
            <a:xfrm>
              <a:off x="0" y="-123825"/>
              <a:ext cx="5490299" cy="1073153"/>
            </a:xfrm>
            <a:prstGeom prst="rect">
              <a:avLst/>
            </a:prstGeom>
          </p:spPr>
          <p:txBody>
            <a:bodyPr lIns="25922" tIns="25922" rIns="25922" bIns="25922" rtlCol="0" anchor="ctr"/>
            <a:lstStyle/>
            <a:p>
              <a:pPr marL="0" lvl="0" indent="0" algn="ctr">
                <a:lnSpc>
                  <a:spcPts val="6600"/>
                </a:lnSpc>
              </a:pPr>
              <a:r>
                <a:rPr lang="en-US" sz="6000" b="1" dirty="0">
                  <a:solidFill>
                    <a:srgbClr val="F6EDD3"/>
                  </a:solidFill>
                  <a:latin typeface="Cooper Hewitt Bold"/>
                  <a:ea typeface="Cooper Hewitt Bold"/>
                  <a:cs typeface="Cooper Hewitt Bold"/>
                  <a:sym typeface="Cooper Hewitt Bold"/>
                </a:rPr>
                <a:t>Ethics and Governance</a:t>
              </a:r>
            </a:p>
          </p:txBody>
        </p:sp>
      </p:grpSp>
      <p:grpSp>
        <p:nvGrpSpPr>
          <p:cNvPr id="5" name="Group 5"/>
          <p:cNvGrpSpPr/>
          <p:nvPr/>
        </p:nvGrpSpPr>
        <p:grpSpPr>
          <a:xfrm>
            <a:off x="1309184" y="2931590"/>
            <a:ext cx="10505712" cy="6240364"/>
            <a:chOff x="0" y="0"/>
            <a:chExt cx="5490299" cy="3261223"/>
          </a:xfrm>
        </p:grpSpPr>
        <p:sp>
          <p:nvSpPr>
            <p:cNvPr id="6" name="Freeform 6"/>
            <p:cNvSpPr/>
            <p:nvPr/>
          </p:nvSpPr>
          <p:spPr>
            <a:xfrm>
              <a:off x="0" y="0"/>
              <a:ext cx="5490299" cy="3261223"/>
            </a:xfrm>
            <a:custGeom>
              <a:avLst/>
              <a:gdLst/>
              <a:ahLst/>
              <a:cxnLst/>
              <a:rect l="l" t="t" r="r" b="b"/>
              <a:pathLst>
                <a:path w="5490299" h="3261223">
                  <a:moveTo>
                    <a:pt x="0" y="0"/>
                  </a:moveTo>
                  <a:lnTo>
                    <a:pt x="5490299" y="0"/>
                  </a:lnTo>
                  <a:lnTo>
                    <a:pt x="5490299" y="3261223"/>
                  </a:lnTo>
                  <a:lnTo>
                    <a:pt x="0" y="3261223"/>
                  </a:lnTo>
                  <a:close/>
                </a:path>
              </a:pathLst>
            </a:custGeom>
            <a:solidFill>
              <a:srgbClr val="F6EDD3"/>
            </a:solidFill>
            <a:ln cap="sq">
              <a:noFill/>
              <a:prstDash val="solid"/>
              <a:miter/>
            </a:ln>
          </p:spPr>
        </p:sp>
        <p:sp>
          <p:nvSpPr>
            <p:cNvPr id="7" name="TextBox 7"/>
            <p:cNvSpPr txBox="1"/>
            <p:nvPr/>
          </p:nvSpPr>
          <p:spPr>
            <a:xfrm>
              <a:off x="0" y="-66675"/>
              <a:ext cx="5490299" cy="3327898"/>
            </a:xfrm>
            <a:prstGeom prst="rect">
              <a:avLst/>
            </a:prstGeom>
          </p:spPr>
          <p:txBody>
            <a:bodyPr lIns="25922" tIns="25922" rIns="25922" bIns="25922" rtlCol="0" anchor="ctr"/>
            <a:lstStyle/>
            <a:p>
              <a:pPr marL="0" lvl="0" indent="0" algn="ctr">
                <a:lnSpc>
                  <a:spcPts val="2420"/>
                </a:lnSpc>
              </a:pPr>
              <a:endParaRPr/>
            </a:p>
          </p:txBody>
        </p:sp>
      </p:grpSp>
      <p:sp>
        <p:nvSpPr>
          <p:cNvPr id="23" name="TextBox 23"/>
          <p:cNvSpPr txBox="1"/>
          <p:nvPr/>
        </p:nvSpPr>
        <p:spPr>
          <a:xfrm>
            <a:off x="1752600" y="3162300"/>
            <a:ext cx="9753600" cy="5820824"/>
          </a:xfrm>
          <a:prstGeom prst="rect">
            <a:avLst/>
          </a:prstGeom>
        </p:spPr>
        <p:txBody>
          <a:bodyPr wrap="square" lIns="0" tIns="0" rIns="0" bIns="0" rtlCol="0" anchor="t">
            <a:spAutoFit/>
          </a:bodyPr>
          <a:lstStyle/>
          <a:p>
            <a:pPr marL="342900" lvl="0" indent="-342900" algn="just">
              <a:lnSpc>
                <a:spcPct val="150000"/>
              </a:lnSpc>
              <a:spcBef>
                <a:spcPct val="0"/>
              </a:spcBef>
              <a:buFont typeface="Arial" panose="020B0604020202020204" pitchFamily="34" charset="0"/>
              <a:buChar char="•"/>
            </a:pPr>
            <a:r>
              <a:rPr lang="en-US" sz="3200" dirty="0">
                <a:solidFill>
                  <a:srgbClr val="000000"/>
                </a:solidFill>
                <a:latin typeface="Times New Roman" panose="02020603050405020304" pitchFamily="18" charset="0"/>
                <a:ea typeface="Cooper Hewitt"/>
                <a:cs typeface="Times New Roman" panose="02020603050405020304" pitchFamily="18" charset="0"/>
                <a:sym typeface="Cooper Hewitt"/>
              </a:rPr>
              <a:t>Federated Learning means that there would be no patient data that would ever leave NHS servers (Soltan et al., 2024).</a:t>
            </a:r>
          </a:p>
          <a:p>
            <a:pPr marL="342900" lvl="0" indent="-342900" algn="just">
              <a:lnSpc>
                <a:spcPct val="150000"/>
              </a:lnSpc>
              <a:spcBef>
                <a:spcPct val="0"/>
              </a:spcBef>
              <a:buFont typeface="Arial" panose="020B0604020202020204" pitchFamily="34" charset="0"/>
              <a:buChar char="•"/>
            </a:pPr>
            <a:r>
              <a:rPr lang="en-US" sz="3200" dirty="0">
                <a:solidFill>
                  <a:srgbClr val="000000"/>
                </a:solidFill>
                <a:latin typeface="Times New Roman" panose="02020603050405020304" pitchFamily="18" charset="0"/>
                <a:ea typeface="Cooper Hewitt"/>
                <a:cs typeface="Times New Roman" panose="02020603050405020304" pitchFamily="18" charset="0"/>
                <a:sym typeface="Cooper Hewitt"/>
              </a:rPr>
              <a:t>Algorithmic bias is addressed and fairness ensured through regular audits.</a:t>
            </a:r>
          </a:p>
          <a:p>
            <a:pPr marL="342900" lvl="0" indent="-342900" algn="just">
              <a:lnSpc>
                <a:spcPct val="150000"/>
              </a:lnSpc>
              <a:spcBef>
                <a:spcPct val="0"/>
              </a:spcBef>
              <a:buFont typeface="Arial" panose="020B0604020202020204" pitchFamily="34" charset="0"/>
              <a:buChar char="•"/>
            </a:pPr>
            <a:r>
              <a:rPr lang="en-US" sz="3200" dirty="0">
                <a:solidFill>
                  <a:srgbClr val="000000"/>
                </a:solidFill>
                <a:latin typeface="Times New Roman" panose="02020603050405020304" pitchFamily="18" charset="0"/>
                <a:ea typeface="Cooper Hewitt"/>
                <a:cs typeface="Times New Roman" panose="02020603050405020304" pitchFamily="18" charset="0"/>
                <a:sym typeface="Cooper Hewitt"/>
              </a:rPr>
              <a:t>Explainable AI gives clinicians a way to know the reason behind each prediction (Rane, Choudhary and Rane, 2023).</a:t>
            </a:r>
          </a:p>
        </p:txBody>
      </p:sp>
      <p:pic>
        <p:nvPicPr>
          <p:cNvPr id="26" name="Picture 25">
            <a:extLst>
              <a:ext uri="{FF2B5EF4-FFF2-40B4-BE49-F238E27FC236}">
                <a16:creationId xmlns:a16="http://schemas.microsoft.com/office/drawing/2014/main" id="{D88FD157-D8CC-FDCF-51C5-E9BE4D385A45}"/>
              </a:ext>
            </a:extLst>
          </p:cNvPr>
          <p:cNvPicPr>
            <a:picLocks noChangeAspect="1"/>
          </p:cNvPicPr>
          <p:nvPr/>
        </p:nvPicPr>
        <p:blipFill>
          <a:blip r:embed="rId3">
            <a:clrChange>
              <a:clrFrom>
                <a:srgbClr val="5680C1"/>
              </a:clrFrom>
              <a:clrTo>
                <a:srgbClr val="5680C1">
                  <a:alpha val="0"/>
                </a:srgbClr>
              </a:clrTo>
            </a:clrChange>
          </a:blip>
          <a:stretch>
            <a:fillRect/>
          </a:stretch>
        </p:blipFill>
        <p:spPr>
          <a:xfrm>
            <a:off x="11963400" y="3238500"/>
            <a:ext cx="6048375" cy="48387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0A6A3"/>
        </a:solidFill>
        <a:effectLst/>
      </p:bgPr>
    </p:bg>
    <p:spTree>
      <p:nvGrpSpPr>
        <p:cNvPr id="1" name=""/>
        <p:cNvGrpSpPr/>
        <p:nvPr/>
      </p:nvGrpSpPr>
      <p:grpSpPr>
        <a:xfrm>
          <a:off x="0" y="0"/>
          <a:ext cx="0" cy="0"/>
          <a:chOff x="0" y="0"/>
          <a:chExt cx="0" cy="0"/>
        </a:xfrm>
      </p:grpSpPr>
      <p:grpSp>
        <p:nvGrpSpPr>
          <p:cNvPr id="2" name="Group 2"/>
          <p:cNvGrpSpPr/>
          <p:nvPr/>
        </p:nvGrpSpPr>
        <p:grpSpPr>
          <a:xfrm>
            <a:off x="0" y="952500"/>
            <a:ext cx="10505712" cy="2053483"/>
            <a:chOff x="0" y="-123825"/>
            <a:chExt cx="5490299" cy="1073153"/>
          </a:xfrm>
        </p:grpSpPr>
        <p:sp>
          <p:nvSpPr>
            <p:cNvPr id="3" name="Freeform 3"/>
            <p:cNvSpPr/>
            <p:nvPr/>
          </p:nvSpPr>
          <p:spPr>
            <a:xfrm>
              <a:off x="0" y="0"/>
              <a:ext cx="5490299" cy="949328"/>
            </a:xfrm>
            <a:custGeom>
              <a:avLst/>
              <a:gdLst/>
              <a:ahLst/>
              <a:cxnLst/>
              <a:rect l="l" t="t" r="r" b="b"/>
              <a:pathLst>
                <a:path w="5490299" h="949328">
                  <a:moveTo>
                    <a:pt x="0" y="0"/>
                  </a:moveTo>
                  <a:lnTo>
                    <a:pt x="5490299" y="0"/>
                  </a:lnTo>
                  <a:lnTo>
                    <a:pt x="5490299" y="949328"/>
                  </a:lnTo>
                  <a:lnTo>
                    <a:pt x="0" y="949328"/>
                  </a:lnTo>
                  <a:close/>
                </a:path>
              </a:pathLst>
            </a:custGeom>
            <a:solidFill>
              <a:srgbClr val="000000"/>
            </a:solidFill>
            <a:ln cap="sq">
              <a:noFill/>
              <a:prstDash val="solid"/>
              <a:miter/>
            </a:ln>
          </p:spPr>
        </p:sp>
        <p:sp>
          <p:nvSpPr>
            <p:cNvPr id="4" name="TextBox 4"/>
            <p:cNvSpPr txBox="1"/>
            <p:nvPr/>
          </p:nvSpPr>
          <p:spPr>
            <a:xfrm>
              <a:off x="0" y="-123825"/>
              <a:ext cx="5490299" cy="1073153"/>
            </a:xfrm>
            <a:prstGeom prst="rect">
              <a:avLst/>
            </a:prstGeom>
          </p:spPr>
          <p:txBody>
            <a:bodyPr lIns="25922" tIns="25922" rIns="25922" bIns="25922" rtlCol="0" anchor="ctr"/>
            <a:lstStyle/>
            <a:p>
              <a:pPr marL="0" lvl="0" indent="0" algn="ctr">
                <a:lnSpc>
                  <a:spcPts val="6600"/>
                </a:lnSpc>
              </a:pPr>
              <a:r>
                <a:rPr lang="en-US" sz="6000" b="1" dirty="0">
                  <a:solidFill>
                    <a:srgbClr val="F6EDD3"/>
                  </a:solidFill>
                  <a:latin typeface="Cooper Hewitt Bold"/>
                  <a:ea typeface="Cooper Hewitt Bold"/>
                  <a:cs typeface="Cooper Hewitt Bold"/>
                  <a:sym typeface="Cooper Hewitt Bold"/>
                </a:rPr>
                <a:t>Implementation Roadmap</a:t>
              </a:r>
            </a:p>
          </p:txBody>
        </p:sp>
      </p:grpSp>
      <p:grpSp>
        <p:nvGrpSpPr>
          <p:cNvPr id="5" name="Group 5"/>
          <p:cNvGrpSpPr/>
          <p:nvPr/>
        </p:nvGrpSpPr>
        <p:grpSpPr>
          <a:xfrm>
            <a:off x="-12469" y="2933700"/>
            <a:ext cx="10505712" cy="6240364"/>
            <a:chOff x="0" y="0"/>
            <a:chExt cx="5490299" cy="3261223"/>
          </a:xfrm>
        </p:grpSpPr>
        <p:sp>
          <p:nvSpPr>
            <p:cNvPr id="6" name="Freeform 6"/>
            <p:cNvSpPr/>
            <p:nvPr/>
          </p:nvSpPr>
          <p:spPr>
            <a:xfrm>
              <a:off x="0" y="0"/>
              <a:ext cx="5490299" cy="3261223"/>
            </a:xfrm>
            <a:custGeom>
              <a:avLst/>
              <a:gdLst/>
              <a:ahLst/>
              <a:cxnLst/>
              <a:rect l="l" t="t" r="r" b="b"/>
              <a:pathLst>
                <a:path w="5490299" h="3261223">
                  <a:moveTo>
                    <a:pt x="0" y="0"/>
                  </a:moveTo>
                  <a:lnTo>
                    <a:pt x="5490299" y="0"/>
                  </a:lnTo>
                  <a:lnTo>
                    <a:pt x="5490299" y="3261223"/>
                  </a:lnTo>
                  <a:lnTo>
                    <a:pt x="0" y="3261223"/>
                  </a:lnTo>
                  <a:close/>
                </a:path>
              </a:pathLst>
            </a:custGeom>
            <a:solidFill>
              <a:srgbClr val="F6EDD3"/>
            </a:solidFill>
            <a:ln cap="sq">
              <a:noFill/>
              <a:prstDash val="solid"/>
              <a:miter/>
            </a:ln>
          </p:spPr>
        </p:sp>
        <p:sp>
          <p:nvSpPr>
            <p:cNvPr id="7" name="TextBox 7"/>
            <p:cNvSpPr txBox="1"/>
            <p:nvPr/>
          </p:nvSpPr>
          <p:spPr>
            <a:xfrm>
              <a:off x="0" y="-66675"/>
              <a:ext cx="5490299" cy="3327898"/>
            </a:xfrm>
            <a:prstGeom prst="rect">
              <a:avLst/>
            </a:prstGeom>
          </p:spPr>
          <p:txBody>
            <a:bodyPr lIns="25922" tIns="25922" rIns="25922" bIns="25922" rtlCol="0" anchor="ctr"/>
            <a:lstStyle/>
            <a:p>
              <a:pPr marL="0" lvl="0" indent="0" algn="ctr">
                <a:lnSpc>
                  <a:spcPts val="2420"/>
                </a:lnSpc>
              </a:pPr>
              <a:endParaRPr/>
            </a:p>
          </p:txBody>
        </p:sp>
      </p:grpSp>
      <p:sp>
        <p:nvSpPr>
          <p:cNvPr id="23" name="TextBox 23"/>
          <p:cNvSpPr txBox="1"/>
          <p:nvPr/>
        </p:nvSpPr>
        <p:spPr>
          <a:xfrm>
            <a:off x="457200" y="3162300"/>
            <a:ext cx="8915400" cy="5717399"/>
          </a:xfrm>
          <a:prstGeom prst="rect">
            <a:avLst/>
          </a:prstGeom>
        </p:spPr>
        <p:txBody>
          <a:bodyPr wrap="square" lIns="0" tIns="0" rIns="0" bIns="0" rtlCol="0" anchor="t">
            <a:spAutoFit/>
          </a:bodyPr>
          <a:lstStyle/>
          <a:p>
            <a:pPr marL="342900" lvl="0" indent="-342900" algn="just">
              <a:lnSpc>
                <a:spcPct val="150000"/>
              </a:lnSpc>
              <a:spcBef>
                <a:spcPct val="0"/>
              </a:spcBef>
              <a:buFont typeface="Arial" panose="020B0604020202020204" pitchFamily="34" charset="0"/>
              <a:buChar char="•"/>
            </a:pPr>
            <a:r>
              <a:rPr lang="en-US" sz="3600" dirty="0">
                <a:solidFill>
                  <a:srgbClr val="000000"/>
                </a:solidFill>
                <a:latin typeface="Times New Roman" panose="02020603050405020304" pitchFamily="18" charset="0"/>
                <a:ea typeface="Cooper Hewitt"/>
                <a:cs typeface="Times New Roman" panose="02020603050405020304" pitchFamily="18" charset="0"/>
                <a:sym typeface="Cooper Hewitt"/>
              </a:rPr>
              <a:t>The first steps are data integration and staff training.</a:t>
            </a:r>
          </a:p>
          <a:p>
            <a:pPr marL="342900" lvl="0" indent="-342900" algn="just">
              <a:lnSpc>
                <a:spcPct val="150000"/>
              </a:lnSpc>
              <a:spcBef>
                <a:spcPct val="0"/>
              </a:spcBef>
              <a:buFont typeface="Arial" panose="020B0604020202020204" pitchFamily="34" charset="0"/>
              <a:buChar char="•"/>
            </a:pPr>
            <a:r>
              <a:rPr lang="en-US" sz="3600" dirty="0">
                <a:solidFill>
                  <a:srgbClr val="000000"/>
                </a:solidFill>
                <a:latin typeface="Times New Roman" panose="02020603050405020304" pitchFamily="18" charset="0"/>
                <a:ea typeface="Cooper Hewitt"/>
                <a:cs typeface="Times New Roman" panose="02020603050405020304" pitchFamily="18" charset="0"/>
                <a:sym typeface="Cooper Hewitt"/>
              </a:rPr>
              <a:t>There could be a pilot on selected wards and then roll out across the trust.</a:t>
            </a:r>
          </a:p>
          <a:p>
            <a:pPr marL="342900" lvl="0" indent="-342900" algn="just">
              <a:lnSpc>
                <a:spcPct val="150000"/>
              </a:lnSpc>
              <a:spcBef>
                <a:spcPct val="0"/>
              </a:spcBef>
              <a:buFont typeface="Arial" panose="020B0604020202020204" pitchFamily="34" charset="0"/>
              <a:buChar char="•"/>
            </a:pPr>
            <a:r>
              <a:rPr lang="en-US" sz="3600" dirty="0">
                <a:solidFill>
                  <a:srgbClr val="000000"/>
                </a:solidFill>
                <a:latin typeface="Times New Roman" panose="02020603050405020304" pitchFamily="18" charset="0"/>
                <a:ea typeface="Cooper Hewitt"/>
                <a:cs typeface="Times New Roman" panose="02020603050405020304" pitchFamily="18" charset="0"/>
                <a:sym typeface="Cooper Hewitt"/>
              </a:rPr>
              <a:t>Build partnerships with the NHS and gain funding and leadership buy-in (Barat et al., 2026).</a:t>
            </a:r>
          </a:p>
        </p:txBody>
      </p:sp>
      <p:pic>
        <p:nvPicPr>
          <p:cNvPr id="31" name="Picture 30">
            <a:extLst>
              <a:ext uri="{FF2B5EF4-FFF2-40B4-BE49-F238E27FC236}">
                <a16:creationId xmlns:a16="http://schemas.microsoft.com/office/drawing/2014/main" id="{56C74B63-7413-812F-66C4-9139EF58A39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1049000" y="3390900"/>
            <a:ext cx="6299222" cy="46863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0A6A3"/>
        </a:solidFill>
        <a:effectLst/>
      </p:bgPr>
    </p:bg>
    <p:spTree>
      <p:nvGrpSpPr>
        <p:cNvPr id="1" name="">
          <a:extLst>
            <a:ext uri="{FF2B5EF4-FFF2-40B4-BE49-F238E27FC236}">
              <a16:creationId xmlns:a16="http://schemas.microsoft.com/office/drawing/2014/main" id="{52823B32-DB6C-C7C6-42C0-003C3048BF1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632BD77-83AF-ED6C-279D-8874F8F41E6F}"/>
              </a:ext>
            </a:extLst>
          </p:cNvPr>
          <p:cNvGrpSpPr/>
          <p:nvPr/>
        </p:nvGrpSpPr>
        <p:grpSpPr>
          <a:xfrm>
            <a:off x="0" y="952500"/>
            <a:ext cx="10505712" cy="2053483"/>
            <a:chOff x="0" y="-123825"/>
            <a:chExt cx="5490299" cy="1073153"/>
          </a:xfrm>
        </p:grpSpPr>
        <p:sp>
          <p:nvSpPr>
            <p:cNvPr id="3" name="Freeform 3">
              <a:extLst>
                <a:ext uri="{FF2B5EF4-FFF2-40B4-BE49-F238E27FC236}">
                  <a16:creationId xmlns:a16="http://schemas.microsoft.com/office/drawing/2014/main" id="{55547224-EC2E-4BD6-BA13-03CA2E5339F1}"/>
                </a:ext>
              </a:extLst>
            </p:cNvPr>
            <p:cNvSpPr/>
            <p:nvPr/>
          </p:nvSpPr>
          <p:spPr>
            <a:xfrm>
              <a:off x="0" y="0"/>
              <a:ext cx="5490299" cy="949328"/>
            </a:xfrm>
            <a:custGeom>
              <a:avLst/>
              <a:gdLst/>
              <a:ahLst/>
              <a:cxnLst/>
              <a:rect l="l" t="t" r="r" b="b"/>
              <a:pathLst>
                <a:path w="5490299" h="949328">
                  <a:moveTo>
                    <a:pt x="0" y="0"/>
                  </a:moveTo>
                  <a:lnTo>
                    <a:pt x="5490299" y="0"/>
                  </a:lnTo>
                  <a:lnTo>
                    <a:pt x="5490299" y="949328"/>
                  </a:lnTo>
                  <a:lnTo>
                    <a:pt x="0" y="949328"/>
                  </a:lnTo>
                  <a:close/>
                </a:path>
              </a:pathLst>
            </a:custGeom>
            <a:solidFill>
              <a:srgbClr val="000000"/>
            </a:solidFill>
            <a:ln cap="sq">
              <a:noFill/>
              <a:prstDash val="solid"/>
              <a:miter/>
            </a:ln>
          </p:spPr>
        </p:sp>
        <p:sp>
          <p:nvSpPr>
            <p:cNvPr id="4" name="TextBox 4">
              <a:extLst>
                <a:ext uri="{FF2B5EF4-FFF2-40B4-BE49-F238E27FC236}">
                  <a16:creationId xmlns:a16="http://schemas.microsoft.com/office/drawing/2014/main" id="{C85E79CE-6B7C-BD07-EFEE-BBD957A0AFB2}"/>
                </a:ext>
              </a:extLst>
            </p:cNvPr>
            <p:cNvSpPr txBox="1"/>
            <p:nvPr/>
          </p:nvSpPr>
          <p:spPr>
            <a:xfrm>
              <a:off x="0" y="-123825"/>
              <a:ext cx="5490299" cy="1073153"/>
            </a:xfrm>
            <a:prstGeom prst="rect">
              <a:avLst/>
            </a:prstGeom>
          </p:spPr>
          <p:txBody>
            <a:bodyPr lIns="25922" tIns="25922" rIns="25922" bIns="25922" rtlCol="0" anchor="ctr"/>
            <a:lstStyle/>
            <a:p>
              <a:pPr marL="0" lvl="0" indent="0" algn="ctr">
                <a:lnSpc>
                  <a:spcPts val="6600"/>
                </a:lnSpc>
              </a:pPr>
              <a:r>
                <a:rPr lang="en-US" sz="6000" b="1" dirty="0">
                  <a:solidFill>
                    <a:srgbClr val="F6EDD3"/>
                  </a:solidFill>
                  <a:latin typeface="Cooper Hewitt Bold"/>
                  <a:ea typeface="Cooper Hewitt Bold"/>
                  <a:cs typeface="Cooper Hewitt Bold"/>
                  <a:sym typeface="Cooper Hewitt Bold"/>
                </a:rPr>
                <a:t>Conclusion</a:t>
              </a:r>
            </a:p>
          </p:txBody>
        </p:sp>
      </p:grpSp>
      <p:grpSp>
        <p:nvGrpSpPr>
          <p:cNvPr id="5" name="Group 5">
            <a:extLst>
              <a:ext uri="{FF2B5EF4-FFF2-40B4-BE49-F238E27FC236}">
                <a16:creationId xmlns:a16="http://schemas.microsoft.com/office/drawing/2014/main" id="{684C79AE-0849-EE44-37E6-92B091F86431}"/>
              </a:ext>
            </a:extLst>
          </p:cNvPr>
          <p:cNvGrpSpPr/>
          <p:nvPr/>
        </p:nvGrpSpPr>
        <p:grpSpPr>
          <a:xfrm>
            <a:off x="-12469" y="2933700"/>
            <a:ext cx="10505712" cy="6240364"/>
            <a:chOff x="0" y="0"/>
            <a:chExt cx="5490299" cy="3261223"/>
          </a:xfrm>
        </p:grpSpPr>
        <p:sp>
          <p:nvSpPr>
            <p:cNvPr id="6" name="Freeform 6">
              <a:extLst>
                <a:ext uri="{FF2B5EF4-FFF2-40B4-BE49-F238E27FC236}">
                  <a16:creationId xmlns:a16="http://schemas.microsoft.com/office/drawing/2014/main" id="{96280416-4534-A0E6-AC89-64EBE8658815}"/>
                </a:ext>
              </a:extLst>
            </p:cNvPr>
            <p:cNvSpPr/>
            <p:nvPr/>
          </p:nvSpPr>
          <p:spPr>
            <a:xfrm>
              <a:off x="0" y="0"/>
              <a:ext cx="5490299" cy="3261223"/>
            </a:xfrm>
            <a:custGeom>
              <a:avLst/>
              <a:gdLst/>
              <a:ahLst/>
              <a:cxnLst/>
              <a:rect l="l" t="t" r="r" b="b"/>
              <a:pathLst>
                <a:path w="5490299" h="3261223">
                  <a:moveTo>
                    <a:pt x="0" y="0"/>
                  </a:moveTo>
                  <a:lnTo>
                    <a:pt x="5490299" y="0"/>
                  </a:lnTo>
                  <a:lnTo>
                    <a:pt x="5490299" y="3261223"/>
                  </a:lnTo>
                  <a:lnTo>
                    <a:pt x="0" y="3261223"/>
                  </a:lnTo>
                  <a:close/>
                </a:path>
              </a:pathLst>
            </a:custGeom>
            <a:solidFill>
              <a:srgbClr val="F6EDD3"/>
            </a:solidFill>
            <a:ln cap="sq">
              <a:noFill/>
              <a:prstDash val="solid"/>
              <a:miter/>
            </a:ln>
          </p:spPr>
        </p:sp>
        <p:sp>
          <p:nvSpPr>
            <p:cNvPr id="7" name="TextBox 7">
              <a:extLst>
                <a:ext uri="{FF2B5EF4-FFF2-40B4-BE49-F238E27FC236}">
                  <a16:creationId xmlns:a16="http://schemas.microsoft.com/office/drawing/2014/main" id="{30D86F2D-9AC1-CA61-8D87-7E2046E0721D}"/>
                </a:ext>
              </a:extLst>
            </p:cNvPr>
            <p:cNvSpPr txBox="1"/>
            <p:nvPr/>
          </p:nvSpPr>
          <p:spPr>
            <a:xfrm>
              <a:off x="0" y="-66675"/>
              <a:ext cx="5490299" cy="3327898"/>
            </a:xfrm>
            <a:prstGeom prst="rect">
              <a:avLst/>
            </a:prstGeom>
          </p:spPr>
          <p:txBody>
            <a:bodyPr lIns="25922" tIns="25922" rIns="25922" bIns="25922" rtlCol="0" anchor="ctr"/>
            <a:lstStyle/>
            <a:p>
              <a:pPr marL="0" lvl="0" indent="0" algn="ctr">
                <a:lnSpc>
                  <a:spcPts val="2420"/>
                </a:lnSpc>
              </a:pPr>
              <a:endParaRPr/>
            </a:p>
          </p:txBody>
        </p:sp>
      </p:grpSp>
      <p:sp>
        <p:nvSpPr>
          <p:cNvPr id="23" name="TextBox 23">
            <a:extLst>
              <a:ext uri="{FF2B5EF4-FFF2-40B4-BE49-F238E27FC236}">
                <a16:creationId xmlns:a16="http://schemas.microsoft.com/office/drawing/2014/main" id="{0A155672-5DC7-EDB0-ACDF-AAE23C6A9668}"/>
              </a:ext>
            </a:extLst>
          </p:cNvPr>
          <p:cNvSpPr txBox="1"/>
          <p:nvPr/>
        </p:nvSpPr>
        <p:spPr>
          <a:xfrm>
            <a:off x="457200" y="3162300"/>
            <a:ext cx="8915400" cy="4886402"/>
          </a:xfrm>
          <a:prstGeom prst="rect">
            <a:avLst/>
          </a:prstGeom>
        </p:spPr>
        <p:txBody>
          <a:bodyPr wrap="square" lIns="0" tIns="0" rIns="0" bIns="0" rtlCol="0" anchor="t">
            <a:spAutoFit/>
          </a:bodyPr>
          <a:lstStyle/>
          <a:p>
            <a:pPr marL="342900" lvl="0" indent="-342900" algn="just">
              <a:lnSpc>
                <a:spcPct val="150000"/>
              </a:lnSpc>
              <a:spcBef>
                <a:spcPct val="0"/>
              </a:spcBef>
              <a:buFont typeface="Arial" panose="020B0604020202020204" pitchFamily="34" charset="0"/>
              <a:buChar char="•"/>
            </a:pPr>
            <a:r>
              <a:rPr lang="en-US" sz="3600" dirty="0">
                <a:solidFill>
                  <a:srgbClr val="000000"/>
                </a:solidFill>
                <a:latin typeface="Times New Roman" panose="02020603050405020304" pitchFamily="18" charset="0"/>
                <a:ea typeface="Cooper Hewitt"/>
                <a:cs typeface="Times New Roman" panose="02020603050405020304" pitchFamily="18" charset="0"/>
                <a:sym typeface="Cooper Hewitt"/>
              </a:rPr>
              <a:t>The NHS cannot wait, as this solution delivers faster care and more surgeries.</a:t>
            </a:r>
          </a:p>
          <a:p>
            <a:pPr marL="342900" lvl="0" indent="-342900" algn="just">
              <a:lnSpc>
                <a:spcPct val="150000"/>
              </a:lnSpc>
              <a:spcBef>
                <a:spcPct val="0"/>
              </a:spcBef>
              <a:buFont typeface="Arial" panose="020B0604020202020204" pitchFamily="34" charset="0"/>
              <a:buChar char="•"/>
            </a:pPr>
            <a:r>
              <a:rPr lang="en-US" sz="3600" dirty="0">
                <a:solidFill>
                  <a:srgbClr val="000000"/>
                </a:solidFill>
                <a:latin typeface="Times New Roman" panose="02020603050405020304" pitchFamily="18" charset="0"/>
                <a:ea typeface="Cooper Hewitt"/>
                <a:cs typeface="Times New Roman" panose="02020603050405020304" pitchFamily="18" charset="0"/>
                <a:sym typeface="Cooper Hewitt"/>
              </a:rPr>
              <a:t>AI-driven patient flow is essential and not a luxury for 2026.</a:t>
            </a:r>
          </a:p>
          <a:p>
            <a:pPr marL="342900" lvl="0" indent="-342900" algn="just">
              <a:lnSpc>
                <a:spcPct val="150000"/>
              </a:lnSpc>
              <a:spcBef>
                <a:spcPct val="0"/>
              </a:spcBef>
              <a:buFont typeface="Arial" panose="020B0604020202020204" pitchFamily="34" charset="0"/>
              <a:buChar char="•"/>
            </a:pPr>
            <a:r>
              <a:rPr lang="en-US" sz="3600" dirty="0">
                <a:solidFill>
                  <a:srgbClr val="000000"/>
                </a:solidFill>
                <a:latin typeface="Times New Roman" panose="02020603050405020304" pitchFamily="18" charset="0"/>
                <a:ea typeface="Cooper Hewitt"/>
                <a:cs typeface="Times New Roman" panose="02020603050405020304" pitchFamily="18" charset="0"/>
                <a:sym typeface="Cooper Hewitt"/>
              </a:rPr>
              <a:t>It is important to act now because it is very important in the current times.</a:t>
            </a:r>
          </a:p>
        </p:txBody>
      </p:sp>
      <p:pic>
        <p:nvPicPr>
          <p:cNvPr id="9" name="Picture 8">
            <a:extLst>
              <a:ext uri="{FF2B5EF4-FFF2-40B4-BE49-F238E27FC236}">
                <a16:creationId xmlns:a16="http://schemas.microsoft.com/office/drawing/2014/main" id="{B057EF80-1EC7-E44B-C8FE-7C5C5D8D5826}"/>
              </a:ext>
            </a:extLst>
          </p:cNvPr>
          <p:cNvPicPr>
            <a:picLocks noChangeAspect="1"/>
          </p:cNvPicPr>
          <p:nvPr/>
        </p:nvPicPr>
        <p:blipFill>
          <a:blip r:embed="rId3"/>
          <a:stretch>
            <a:fillRect/>
          </a:stretch>
        </p:blipFill>
        <p:spPr>
          <a:xfrm>
            <a:off x="10744200" y="3848100"/>
            <a:ext cx="7171399" cy="3971925"/>
          </a:xfrm>
          <a:prstGeom prst="rect">
            <a:avLst/>
          </a:prstGeom>
        </p:spPr>
      </p:pic>
    </p:spTree>
    <p:extLst>
      <p:ext uri="{BB962C8B-B14F-4D97-AF65-F5344CB8AC3E}">
        <p14:creationId xmlns:p14="http://schemas.microsoft.com/office/powerpoint/2010/main" val="326642975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0A6A3"/>
        </a:solidFill>
        <a:effectLst/>
      </p:bgPr>
    </p:bg>
    <p:spTree>
      <p:nvGrpSpPr>
        <p:cNvPr id="1" name="">
          <a:extLst>
            <a:ext uri="{FF2B5EF4-FFF2-40B4-BE49-F238E27FC236}">
              <a16:creationId xmlns:a16="http://schemas.microsoft.com/office/drawing/2014/main" id="{410AAAFD-F867-777A-358F-E1D27DACF22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139C54C-C8B1-F3E7-B105-241C8C325E82}"/>
              </a:ext>
            </a:extLst>
          </p:cNvPr>
          <p:cNvGrpSpPr/>
          <p:nvPr/>
        </p:nvGrpSpPr>
        <p:grpSpPr>
          <a:xfrm>
            <a:off x="3429000" y="-190500"/>
            <a:ext cx="10505712" cy="2053483"/>
            <a:chOff x="0" y="-123825"/>
            <a:chExt cx="5490299" cy="1073153"/>
          </a:xfrm>
        </p:grpSpPr>
        <p:sp>
          <p:nvSpPr>
            <p:cNvPr id="3" name="Freeform 3">
              <a:extLst>
                <a:ext uri="{FF2B5EF4-FFF2-40B4-BE49-F238E27FC236}">
                  <a16:creationId xmlns:a16="http://schemas.microsoft.com/office/drawing/2014/main" id="{B05965BE-45E6-44AB-D66E-C1D323277386}"/>
                </a:ext>
              </a:extLst>
            </p:cNvPr>
            <p:cNvSpPr/>
            <p:nvPr/>
          </p:nvSpPr>
          <p:spPr>
            <a:xfrm>
              <a:off x="0" y="0"/>
              <a:ext cx="5490299" cy="949328"/>
            </a:xfrm>
            <a:custGeom>
              <a:avLst/>
              <a:gdLst/>
              <a:ahLst/>
              <a:cxnLst/>
              <a:rect l="l" t="t" r="r" b="b"/>
              <a:pathLst>
                <a:path w="5490299" h="949328">
                  <a:moveTo>
                    <a:pt x="0" y="0"/>
                  </a:moveTo>
                  <a:lnTo>
                    <a:pt x="5490299" y="0"/>
                  </a:lnTo>
                  <a:lnTo>
                    <a:pt x="5490299" y="949328"/>
                  </a:lnTo>
                  <a:lnTo>
                    <a:pt x="0" y="949328"/>
                  </a:lnTo>
                  <a:close/>
                </a:path>
              </a:pathLst>
            </a:custGeom>
            <a:solidFill>
              <a:srgbClr val="000000"/>
            </a:solidFill>
            <a:ln cap="sq">
              <a:noFill/>
              <a:prstDash val="solid"/>
              <a:miter/>
            </a:ln>
          </p:spPr>
        </p:sp>
        <p:sp>
          <p:nvSpPr>
            <p:cNvPr id="4" name="TextBox 4">
              <a:extLst>
                <a:ext uri="{FF2B5EF4-FFF2-40B4-BE49-F238E27FC236}">
                  <a16:creationId xmlns:a16="http://schemas.microsoft.com/office/drawing/2014/main" id="{4A549F22-BE83-1B80-15FB-97FEC96D3C18}"/>
                </a:ext>
              </a:extLst>
            </p:cNvPr>
            <p:cNvSpPr txBox="1"/>
            <p:nvPr/>
          </p:nvSpPr>
          <p:spPr>
            <a:xfrm>
              <a:off x="0" y="-123825"/>
              <a:ext cx="5490299" cy="1073153"/>
            </a:xfrm>
            <a:prstGeom prst="rect">
              <a:avLst/>
            </a:prstGeom>
          </p:spPr>
          <p:txBody>
            <a:bodyPr lIns="25922" tIns="25922" rIns="25922" bIns="25922" rtlCol="0" anchor="ctr"/>
            <a:lstStyle/>
            <a:p>
              <a:pPr marL="0" lvl="0" indent="0" algn="ctr">
                <a:lnSpc>
                  <a:spcPts val="6600"/>
                </a:lnSpc>
              </a:pPr>
              <a:r>
                <a:rPr lang="en-US" sz="6000" b="1" dirty="0">
                  <a:solidFill>
                    <a:srgbClr val="F6EDD3"/>
                  </a:solidFill>
                  <a:latin typeface="Cooper Hewitt Bold"/>
                  <a:ea typeface="Cooper Hewitt Bold"/>
                  <a:cs typeface="Cooper Hewitt Bold"/>
                  <a:sym typeface="Cooper Hewitt Bold"/>
                </a:rPr>
                <a:t>References</a:t>
              </a:r>
            </a:p>
          </p:txBody>
        </p:sp>
      </p:grpSp>
      <p:grpSp>
        <p:nvGrpSpPr>
          <p:cNvPr id="5" name="Group 5">
            <a:extLst>
              <a:ext uri="{FF2B5EF4-FFF2-40B4-BE49-F238E27FC236}">
                <a16:creationId xmlns:a16="http://schemas.microsoft.com/office/drawing/2014/main" id="{B467C81A-0DD3-12F6-E29A-1E4B3372207C}"/>
              </a:ext>
            </a:extLst>
          </p:cNvPr>
          <p:cNvGrpSpPr/>
          <p:nvPr/>
        </p:nvGrpSpPr>
        <p:grpSpPr>
          <a:xfrm>
            <a:off x="-8313" y="3009900"/>
            <a:ext cx="18452869" cy="7010400"/>
            <a:chOff x="0" y="0"/>
            <a:chExt cx="5490299" cy="3261223"/>
          </a:xfrm>
        </p:grpSpPr>
        <p:sp>
          <p:nvSpPr>
            <p:cNvPr id="6" name="Freeform 6">
              <a:extLst>
                <a:ext uri="{FF2B5EF4-FFF2-40B4-BE49-F238E27FC236}">
                  <a16:creationId xmlns:a16="http://schemas.microsoft.com/office/drawing/2014/main" id="{C22B5A91-286A-AF39-40B5-30CD85413F3B}"/>
                </a:ext>
              </a:extLst>
            </p:cNvPr>
            <p:cNvSpPr/>
            <p:nvPr/>
          </p:nvSpPr>
          <p:spPr>
            <a:xfrm>
              <a:off x="0" y="0"/>
              <a:ext cx="5490299" cy="3261223"/>
            </a:xfrm>
            <a:custGeom>
              <a:avLst/>
              <a:gdLst/>
              <a:ahLst/>
              <a:cxnLst/>
              <a:rect l="l" t="t" r="r" b="b"/>
              <a:pathLst>
                <a:path w="5490299" h="3261223">
                  <a:moveTo>
                    <a:pt x="0" y="0"/>
                  </a:moveTo>
                  <a:lnTo>
                    <a:pt x="5490299" y="0"/>
                  </a:lnTo>
                  <a:lnTo>
                    <a:pt x="5490299" y="3261223"/>
                  </a:lnTo>
                  <a:lnTo>
                    <a:pt x="0" y="3261223"/>
                  </a:lnTo>
                  <a:close/>
                </a:path>
              </a:pathLst>
            </a:custGeom>
            <a:solidFill>
              <a:srgbClr val="F6EDD3"/>
            </a:solidFill>
            <a:ln cap="sq">
              <a:noFill/>
              <a:prstDash val="solid"/>
              <a:miter/>
            </a:ln>
          </p:spPr>
        </p:sp>
        <p:sp>
          <p:nvSpPr>
            <p:cNvPr id="7" name="TextBox 7">
              <a:extLst>
                <a:ext uri="{FF2B5EF4-FFF2-40B4-BE49-F238E27FC236}">
                  <a16:creationId xmlns:a16="http://schemas.microsoft.com/office/drawing/2014/main" id="{E8CF17CD-0DA8-3F18-8A5F-6CCFBD7CCA9A}"/>
                </a:ext>
              </a:extLst>
            </p:cNvPr>
            <p:cNvSpPr txBox="1"/>
            <p:nvPr/>
          </p:nvSpPr>
          <p:spPr>
            <a:xfrm>
              <a:off x="0" y="-66675"/>
              <a:ext cx="5490299" cy="3327898"/>
            </a:xfrm>
            <a:prstGeom prst="rect">
              <a:avLst/>
            </a:prstGeom>
          </p:spPr>
          <p:txBody>
            <a:bodyPr lIns="25922" tIns="25922" rIns="25922" bIns="25922" rtlCol="0" anchor="ctr"/>
            <a:lstStyle/>
            <a:p>
              <a:pPr marL="0" lvl="0" indent="0" algn="ctr">
                <a:lnSpc>
                  <a:spcPts val="2420"/>
                </a:lnSpc>
              </a:pPr>
              <a:endParaRPr/>
            </a:p>
          </p:txBody>
        </p:sp>
      </p:grpSp>
      <p:sp>
        <p:nvSpPr>
          <p:cNvPr id="23" name="TextBox 23">
            <a:extLst>
              <a:ext uri="{FF2B5EF4-FFF2-40B4-BE49-F238E27FC236}">
                <a16:creationId xmlns:a16="http://schemas.microsoft.com/office/drawing/2014/main" id="{CC16BB1B-52AE-5529-DA60-E8AB90FCF023}"/>
              </a:ext>
            </a:extLst>
          </p:cNvPr>
          <p:cNvSpPr txBox="1"/>
          <p:nvPr/>
        </p:nvSpPr>
        <p:spPr>
          <a:xfrm>
            <a:off x="304800" y="3238500"/>
            <a:ext cx="17602200" cy="6463308"/>
          </a:xfrm>
          <a:prstGeom prst="rect">
            <a:avLst/>
          </a:prstGeom>
        </p:spPr>
        <p:txBody>
          <a:bodyPr wrap="square" lIns="0" tIns="0" rIns="0" bIns="0" rtlCol="0" anchor="t">
            <a:spAutoFit/>
          </a:bodyPr>
          <a:lstStyle/>
          <a:p>
            <a:r>
              <a:rPr lang="en-GB" sz="2000" dirty="0">
                <a:latin typeface="Times New Roman" panose="02020603050405020304" pitchFamily="18" charset="0"/>
                <a:cs typeface="Times New Roman" panose="02020603050405020304" pitchFamily="18" charset="0"/>
              </a:rPr>
              <a:t>Barat, A., Scarbrough, H., Schulte, J., McKenzie, F., Patel, H. and Stavropoulou, C., 2026. Using a peer-led network to overcome the barriers to innovation in the NHS: the case of the NHS </a:t>
            </a:r>
            <a:r>
              <a:rPr lang="en-GB" sz="2000" dirty="0" err="1">
                <a:latin typeface="Times New Roman" panose="02020603050405020304" pitchFamily="18" charset="0"/>
                <a:cs typeface="Times New Roman" panose="02020603050405020304" pitchFamily="18" charset="0"/>
              </a:rPr>
              <a:t>InSites</a:t>
            </a:r>
            <a:r>
              <a:rPr lang="en-GB" sz="2000" dirty="0">
                <a:latin typeface="Times New Roman" panose="02020603050405020304" pitchFamily="18" charset="0"/>
                <a:cs typeface="Times New Roman" panose="02020603050405020304" pitchFamily="18" charset="0"/>
              </a:rPr>
              <a:t> Programme. </a:t>
            </a:r>
            <a:r>
              <a:rPr lang="en-GB" sz="2000" i="1" dirty="0">
                <a:latin typeface="Times New Roman" panose="02020603050405020304" pitchFamily="18" charset="0"/>
                <a:cs typeface="Times New Roman" panose="02020603050405020304" pitchFamily="18" charset="0"/>
              </a:rPr>
              <a:t>BMJ innovations</a:t>
            </a:r>
            <a:r>
              <a:rPr lang="en-GB" sz="2000" dirty="0">
                <a:latin typeface="Times New Roman" panose="02020603050405020304" pitchFamily="18" charset="0"/>
                <a:cs typeface="Times New Roman" panose="02020603050405020304" pitchFamily="18" charset="0"/>
              </a:rPr>
              <a:t>, </a:t>
            </a:r>
            <a:r>
              <a:rPr lang="en-GB" sz="2000" i="1" dirty="0">
                <a:latin typeface="Times New Roman" panose="02020603050405020304" pitchFamily="18" charset="0"/>
                <a:cs typeface="Times New Roman" panose="02020603050405020304" pitchFamily="18" charset="0"/>
              </a:rPr>
              <a:t>12</a:t>
            </a:r>
            <a:r>
              <a:rPr lang="en-GB" sz="2000" dirty="0">
                <a:latin typeface="Times New Roman" panose="02020603050405020304" pitchFamily="18" charset="0"/>
                <a:cs typeface="Times New Roman" panose="02020603050405020304" pitchFamily="18" charset="0"/>
              </a:rPr>
              <a:t>(2), pp.95-102. </a:t>
            </a:r>
            <a:endParaRPr lang="en-IN"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Bischof, A.Y., Kuklinski, D., Salvi, I., Walker, C., Vogel, J. and Geissler, A., 2024. A collection of components to design clinical dashboards incorporating patient-reported outcome measures: qualitative study. </a:t>
            </a:r>
            <a:r>
              <a:rPr lang="en-GB" sz="2000" i="1" dirty="0">
                <a:latin typeface="Times New Roman" panose="02020603050405020304" pitchFamily="18" charset="0"/>
                <a:cs typeface="Times New Roman" panose="02020603050405020304" pitchFamily="18" charset="0"/>
              </a:rPr>
              <a:t>Journal of Medical Internet Research</a:t>
            </a:r>
            <a:r>
              <a:rPr lang="en-GB" sz="2000" dirty="0">
                <a:latin typeface="Times New Roman" panose="02020603050405020304" pitchFamily="18" charset="0"/>
                <a:cs typeface="Times New Roman" panose="02020603050405020304" pitchFamily="18" charset="0"/>
              </a:rPr>
              <a:t>, </a:t>
            </a:r>
            <a:r>
              <a:rPr lang="en-GB" sz="2000" i="1" dirty="0">
                <a:latin typeface="Times New Roman" panose="02020603050405020304" pitchFamily="18" charset="0"/>
                <a:cs typeface="Times New Roman" panose="02020603050405020304" pitchFamily="18" charset="0"/>
              </a:rPr>
              <a:t>26</a:t>
            </a:r>
            <a:r>
              <a:rPr lang="en-GB" sz="2000" dirty="0">
                <a:latin typeface="Times New Roman" panose="02020603050405020304" pitchFamily="18" charset="0"/>
                <a:cs typeface="Times New Roman" panose="02020603050405020304" pitchFamily="18" charset="0"/>
              </a:rPr>
              <a:t>, p.e55267.</a:t>
            </a:r>
            <a:endParaRPr lang="en-IN"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Charlesworth, A., Rachet-Jacquet, L. and Rocks, S., 2024. Short of capacity? Why the government must address the capacity constraints in the English National Health Service. </a:t>
            </a:r>
            <a:r>
              <a:rPr lang="en-GB" sz="2000" i="1" dirty="0">
                <a:latin typeface="Times New Roman" panose="02020603050405020304" pitchFamily="18" charset="0"/>
                <a:cs typeface="Times New Roman" panose="02020603050405020304" pitchFamily="18" charset="0"/>
              </a:rPr>
              <a:t>Health Affairs Scholar</a:t>
            </a:r>
            <a:r>
              <a:rPr lang="en-GB" sz="2000" dirty="0">
                <a:latin typeface="Times New Roman" panose="02020603050405020304" pitchFamily="18" charset="0"/>
                <a:cs typeface="Times New Roman" panose="02020603050405020304" pitchFamily="18" charset="0"/>
              </a:rPr>
              <a:t>, </a:t>
            </a:r>
            <a:r>
              <a:rPr lang="en-GB" sz="2000" i="1" dirty="0">
                <a:latin typeface="Times New Roman" panose="02020603050405020304" pitchFamily="18" charset="0"/>
                <a:cs typeface="Times New Roman" panose="02020603050405020304" pitchFamily="18" charset="0"/>
              </a:rPr>
              <a:t>2</a:t>
            </a:r>
            <a:r>
              <a:rPr lang="en-GB" sz="2000" dirty="0">
                <a:latin typeface="Times New Roman" panose="02020603050405020304" pitchFamily="18" charset="0"/>
                <a:cs typeface="Times New Roman" panose="02020603050405020304" pitchFamily="18" charset="0"/>
              </a:rPr>
              <a:t>(1), p.qxad091. </a:t>
            </a:r>
            <a:endParaRPr lang="en-IN"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Hsu, J.C., Wu, F.H., Lin, H.H., Lee, D.J., Chen, Y.F. and Lin, C.S., 2022. AI models for predicting readmission of pneumonia patients within 30 days after discharge. </a:t>
            </a:r>
            <a:r>
              <a:rPr lang="en-GB" sz="2000" i="1" dirty="0">
                <a:latin typeface="Times New Roman" panose="02020603050405020304" pitchFamily="18" charset="0"/>
                <a:cs typeface="Times New Roman" panose="02020603050405020304" pitchFamily="18" charset="0"/>
              </a:rPr>
              <a:t>Electronics</a:t>
            </a:r>
            <a:r>
              <a:rPr lang="en-GB" sz="2000" dirty="0">
                <a:latin typeface="Times New Roman" panose="02020603050405020304" pitchFamily="18" charset="0"/>
                <a:cs typeface="Times New Roman" panose="02020603050405020304" pitchFamily="18" charset="0"/>
              </a:rPr>
              <a:t>, </a:t>
            </a:r>
            <a:r>
              <a:rPr lang="en-GB" sz="2000" i="1" dirty="0">
                <a:latin typeface="Times New Roman" panose="02020603050405020304" pitchFamily="18" charset="0"/>
                <a:cs typeface="Times New Roman" panose="02020603050405020304" pitchFamily="18" charset="0"/>
              </a:rPr>
              <a:t>11</a:t>
            </a:r>
            <a:r>
              <a:rPr lang="en-GB" sz="2000" dirty="0">
                <a:latin typeface="Times New Roman" panose="02020603050405020304" pitchFamily="18" charset="0"/>
                <a:cs typeface="Times New Roman" panose="02020603050405020304" pitchFamily="18" charset="0"/>
              </a:rPr>
              <a:t>(5), p.673. </a:t>
            </a:r>
            <a:endParaRPr lang="en-IN" sz="2000" dirty="0">
              <a:latin typeface="Times New Roman" panose="02020603050405020304" pitchFamily="18" charset="0"/>
              <a:cs typeface="Times New Roman" panose="02020603050405020304" pitchFamily="18" charset="0"/>
            </a:endParaRPr>
          </a:p>
          <a:p>
            <a:r>
              <a:rPr lang="en-GB" sz="2000" dirty="0" err="1">
                <a:latin typeface="Times New Roman" panose="02020603050405020304" pitchFamily="18" charset="0"/>
                <a:cs typeface="Times New Roman" panose="02020603050405020304" pitchFamily="18" charset="0"/>
              </a:rPr>
              <a:t>Maddeh</a:t>
            </a:r>
            <a:r>
              <a:rPr lang="en-GB" sz="2000" dirty="0">
                <a:latin typeface="Times New Roman" panose="02020603050405020304" pitchFamily="18" charset="0"/>
                <a:cs typeface="Times New Roman" panose="02020603050405020304" pitchFamily="18" charset="0"/>
              </a:rPr>
              <a:t>, M., </a:t>
            </a:r>
            <a:r>
              <a:rPr lang="en-GB" sz="2000" dirty="0" err="1">
                <a:latin typeface="Times New Roman" panose="02020603050405020304" pitchFamily="18" charset="0"/>
                <a:cs typeface="Times New Roman" panose="02020603050405020304" pitchFamily="18" charset="0"/>
              </a:rPr>
              <a:t>Hajjej</a:t>
            </a:r>
            <a:r>
              <a:rPr lang="en-GB" sz="2000" dirty="0">
                <a:latin typeface="Times New Roman" panose="02020603050405020304" pitchFamily="18" charset="0"/>
                <a:cs typeface="Times New Roman" panose="02020603050405020304" pitchFamily="18" charset="0"/>
              </a:rPr>
              <a:t>, F., Alazzam, M.B., Otaibi, S.A., Turki, N.A. and </a:t>
            </a:r>
            <a:r>
              <a:rPr lang="en-GB" sz="2000" dirty="0" err="1">
                <a:latin typeface="Times New Roman" panose="02020603050405020304" pitchFamily="18" charset="0"/>
                <a:cs typeface="Times New Roman" panose="02020603050405020304" pitchFamily="18" charset="0"/>
              </a:rPr>
              <a:t>Ayouni</a:t>
            </a:r>
            <a:r>
              <a:rPr lang="en-GB" sz="2000" dirty="0">
                <a:latin typeface="Times New Roman" panose="02020603050405020304" pitchFamily="18" charset="0"/>
                <a:cs typeface="Times New Roman" panose="02020603050405020304" pitchFamily="18" charset="0"/>
              </a:rPr>
              <a:t>, S., 2023. </a:t>
            </a:r>
            <a:r>
              <a:rPr lang="en-GB" sz="2000" dirty="0" err="1">
                <a:latin typeface="Times New Roman" panose="02020603050405020304" pitchFamily="18" charset="0"/>
                <a:cs typeface="Times New Roman" panose="02020603050405020304" pitchFamily="18" charset="0"/>
              </a:rPr>
              <a:t>Spatio</a:t>
            </a:r>
            <a:r>
              <a:rPr lang="en-GB" sz="2000" dirty="0">
                <a:latin typeface="Times New Roman" panose="02020603050405020304" pitchFamily="18" charset="0"/>
                <a:cs typeface="Times New Roman" panose="02020603050405020304" pitchFamily="18" charset="0"/>
              </a:rPr>
              <a:t>-temporal cluster mapping system in smart beds for patient monitoring. </a:t>
            </a:r>
            <a:r>
              <a:rPr lang="en-GB" sz="2000" i="1" dirty="0">
                <a:latin typeface="Times New Roman" panose="02020603050405020304" pitchFamily="18" charset="0"/>
                <a:cs typeface="Times New Roman" panose="02020603050405020304" pitchFamily="18" charset="0"/>
              </a:rPr>
              <a:t>Sensors</a:t>
            </a:r>
            <a:r>
              <a:rPr lang="en-GB" sz="2000" dirty="0">
                <a:latin typeface="Times New Roman" panose="02020603050405020304" pitchFamily="18" charset="0"/>
                <a:cs typeface="Times New Roman" panose="02020603050405020304" pitchFamily="18" charset="0"/>
              </a:rPr>
              <a:t>, </a:t>
            </a:r>
            <a:r>
              <a:rPr lang="en-GB" sz="2000" i="1" dirty="0">
                <a:latin typeface="Times New Roman" panose="02020603050405020304" pitchFamily="18" charset="0"/>
                <a:cs typeface="Times New Roman" panose="02020603050405020304" pitchFamily="18" charset="0"/>
              </a:rPr>
              <a:t>23</a:t>
            </a:r>
            <a:r>
              <a:rPr lang="en-GB" sz="2000" dirty="0">
                <a:latin typeface="Times New Roman" panose="02020603050405020304" pitchFamily="18" charset="0"/>
                <a:cs typeface="Times New Roman" panose="02020603050405020304" pitchFamily="18" charset="0"/>
              </a:rPr>
              <a:t>(10), p.4614. </a:t>
            </a:r>
            <a:endParaRPr lang="en-IN"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NHS England, 2025. </a:t>
            </a:r>
            <a:r>
              <a:rPr lang="en-GB" sz="2000" i="1" dirty="0">
                <a:latin typeface="Times New Roman" panose="02020603050405020304" pitchFamily="18" charset="0"/>
                <a:cs typeface="Times New Roman" panose="02020603050405020304" pitchFamily="18" charset="0"/>
              </a:rPr>
              <a:t>NHS England » Review of NHS performance and delivery</a:t>
            </a:r>
            <a:r>
              <a:rPr lang="en-GB" sz="2000" dirty="0">
                <a:latin typeface="Times New Roman" panose="02020603050405020304" pitchFamily="18" charset="0"/>
                <a:cs typeface="Times New Roman" panose="02020603050405020304" pitchFamily="18" charset="0"/>
              </a:rPr>
              <a:t>. https://www.england.nhs.uk/long-read/review-of-nhs-performance-and-delivery/ (Accessed: July 22, 2026).</a:t>
            </a:r>
            <a:endParaRPr lang="en-IN"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NHS England, 2026. </a:t>
            </a:r>
            <a:r>
              <a:rPr lang="en-GB" sz="2000" i="1" dirty="0">
                <a:latin typeface="Times New Roman" panose="02020603050405020304" pitchFamily="18" charset="0"/>
                <a:cs typeface="Times New Roman" panose="02020603050405020304" pitchFamily="18" charset="0"/>
              </a:rPr>
              <a:t>NHS England » NHS accelerates artificial intelligence rollout to cut waiting times and improve care for millions</a:t>
            </a:r>
            <a:r>
              <a:rPr lang="en-GB" sz="2000" dirty="0">
                <a:latin typeface="Times New Roman" panose="02020603050405020304" pitchFamily="18" charset="0"/>
                <a:cs typeface="Times New Roman" panose="02020603050405020304" pitchFamily="18" charset="0"/>
              </a:rPr>
              <a:t>. https://www.england.nhs.uk/2026/07/nhs-accelerates-artificial-intelligence-rollout-to-cut-waiting-times-and-improve-care-for-millions/ (Accessed: July 22, 2026).</a:t>
            </a:r>
            <a:endParaRPr lang="en-IN"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Rane, N., Choudhary, S. and Rane, J., 2023. Explainable artificial intelligence (XAI) in healthcare: interpretable models for clinical decision support. </a:t>
            </a:r>
            <a:r>
              <a:rPr lang="en-GB" sz="2000" i="1" dirty="0">
                <a:latin typeface="Times New Roman" panose="02020603050405020304" pitchFamily="18" charset="0"/>
                <a:cs typeface="Times New Roman" panose="02020603050405020304" pitchFamily="18" charset="0"/>
              </a:rPr>
              <a:t>Available at SSRN 4637897</a:t>
            </a:r>
            <a:r>
              <a:rPr lang="en-GB" sz="2000" dirty="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Soltan, A.A., Thakur, A., Yang, J., Chauhan, A., D’Cruz, L.G., Dickson, P., Soltan, M.A., Thickett, D.R., Eyre, D.W., Zhu, T. and Clifton, D.A., 2024. A scalable federated learning solution for secondary care using low-cost microcomputing: privacy-preserving development and evaluation of a COVID-19 screening test in UK hospitals. </a:t>
            </a:r>
            <a:r>
              <a:rPr lang="en-GB" sz="2000" i="1" dirty="0">
                <a:latin typeface="Times New Roman" panose="02020603050405020304" pitchFamily="18" charset="0"/>
                <a:cs typeface="Times New Roman" panose="02020603050405020304" pitchFamily="18" charset="0"/>
              </a:rPr>
              <a:t>The Lancet Digital Health</a:t>
            </a:r>
            <a:r>
              <a:rPr lang="en-GB" sz="2000" dirty="0">
                <a:latin typeface="Times New Roman" panose="02020603050405020304" pitchFamily="18" charset="0"/>
                <a:cs typeface="Times New Roman" panose="02020603050405020304" pitchFamily="18" charset="0"/>
              </a:rPr>
              <a:t>, </a:t>
            </a:r>
            <a:r>
              <a:rPr lang="en-GB" sz="2000" i="1" dirty="0">
                <a:latin typeface="Times New Roman" panose="02020603050405020304" pitchFamily="18" charset="0"/>
                <a:cs typeface="Times New Roman" panose="02020603050405020304" pitchFamily="18" charset="0"/>
              </a:rPr>
              <a:t>6</a:t>
            </a:r>
            <a:r>
              <a:rPr lang="en-GB" sz="2000" dirty="0">
                <a:latin typeface="Times New Roman" panose="02020603050405020304" pitchFamily="18" charset="0"/>
                <a:cs typeface="Times New Roman" panose="02020603050405020304" pitchFamily="18" charset="0"/>
              </a:rPr>
              <a:t>(2), pp.e93-e104.</a:t>
            </a:r>
            <a:endParaRPr lang="en-IN"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The King’s Fund, 2025. </a:t>
            </a:r>
            <a:r>
              <a:rPr lang="en-GB" sz="2000" i="1" dirty="0">
                <a:latin typeface="Times New Roman" panose="02020603050405020304" pitchFamily="18" charset="0"/>
                <a:cs typeface="Times New Roman" panose="02020603050405020304" pitchFamily="18" charset="0"/>
              </a:rPr>
              <a:t>The NHS budget and how it has changed</a:t>
            </a:r>
            <a:r>
              <a:rPr lang="en-GB" sz="2000" dirty="0">
                <a:latin typeface="Times New Roman" panose="02020603050405020304" pitchFamily="18" charset="0"/>
                <a:cs typeface="Times New Roman" panose="02020603050405020304" pitchFamily="18" charset="0"/>
              </a:rPr>
              <a:t>. https://www.kingsfund.org.uk/insight-and-analysis/data-and-charts/nhs-budget-nutshell (Accessed: July 22, 2026).</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966777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1501</Words>
  <Application>Microsoft Office PowerPoint</Application>
  <PresentationFormat>Custom</PresentationFormat>
  <Paragraphs>62</Paragraphs>
  <Slides>10</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Cooper Hewitt</vt:lpstr>
      <vt:lpstr>Calibri</vt:lpstr>
      <vt:lpstr>Arial</vt:lpstr>
      <vt:lpstr>Cooper Hewitt Heavy</vt:lpstr>
      <vt:lpstr>Cooper Hewitt Bold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
  <cp:revision>1</cp:revision>
  <dcterms:created xsi:type="dcterms:W3CDTF">2026-07-21T20:10:50Z</dcterms:created>
  <dcterms:modified xsi:type="dcterms:W3CDTF">2026-07-21T20:10:53Z</dcterms:modified>
  <dc:identifier/>
</cp:coreProperties>
</file>