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14"/>
  </p:notesMasterIdLst>
  <p:sldIdLst>
    <p:sldId id="278" r:id="rId2"/>
    <p:sldId id="257" r:id="rId3"/>
    <p:sldId id="258" r:id="rId4"/>
    <p:sldId id="259" r:id="rId5"/>
    <p:sldId id="260" r:id="rId6"/>
    <p:sldId id="261" r:id="rId7"/>
    <p:sldId id="262" r:id="rId8"/>
    <p:sldId id="263" r:id="rId9"/>
    <p:sldId id="264" r:id="rId10"/>
    <p:sldId id="275" r:id="rId11"/>
    <p:sldId id="277" r:id="rId12"/>
    <p:sldId id="276" r:id="rId13"/>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League Spartan" panose="020B0604020202020204" charset="0"/>
      <p:regular r:id="rId19"/>
    </p:embeddedFont>
    <p:embeddedFont>
      <p:font typeface="Open Sauce" panose="020B0604020202020204" charset="0"/>
      <p:regular r:id="rId20"/>
    </p:embeddedFont>
    <p:embeddedFont>
      <p:font typeface="Open Sauce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223" autoAdjust="0"/>
  </p:normalViewPr>
  <p:slideViewPr>
    <p:cSldViewPr>
      <p:cViewPr varScale="1">
        <p:scale>
          <a:sx n="42" d="100"/>
          <a:sy n="42" d="100"/>
        </p:scale>
        <p:origin x="78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Thank you for joining me today for this presentation, as I will be presenting a consultancy-style innovation strategy proposal for the company Nike.</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6281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noProof="0" dirty="0"/>
              <a:t>The company need to reconsider how it will develop innovation and also to adapt to new strategies and to move from a 'Just Do It' philosophy towards a 'Just Innovate' philosophy due to factors of digital disruption, sustainability and changing consumer behaviour. They need to integrate products, processes, positions, and paradigms as they can make the difficulties facing them into vast opportunities. The investment should increase on the design side and the personalisation of the consumer's experience through AI and the holistic consumer experience. It will help them to continue leading the game in the athletic industry, and continue their motivation of 'Just Do It' and motivate future athletes for years to come.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74668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46DA2-474A-42C1-3725-93211727960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53B746-625B-1581-9CB0-01274028603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E7573D0-6621-4D33-1217-8B4EBB54AAB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A56D43A-86B0-22AB-9586-59B532D0D30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3080812-3BA9-29E8-91B9-0B2F2E05DA1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noProof="0" dirty="0"/>
          </a:p>
        </p:txBody>
      </p:sp>
      <p:sp>
        <p:nvSpPr>
          <p:cNvPr id="6" name="Footer Placeholder 5">
            <a:extLst>
              <a:ext uri="{FF2B5EF4-FFF2-40B4-BE49-F238E27FC236}">
                <a16:creationId xmlns:a16="http://schemas.microsoft.com/office/drawing/2014/main" id="{E69738B6-2B66-FA30-5A45-214535ABE01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99B381C-6234-2E53-5AE5-EEE53E17F35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40908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 goal of this presentation is to provide a thorough analysis of Nike, and to do so, the presentation will introduce Nike and its position in the current market. Before moving to further analysis, the new realities of Nike or the forces of change, the presentation will address both the opportunities and the adaptive challenges that come from the changing landscape. The presentation will later explore Nike's innovation landscape with the help of the 4 Ps model and on that basis. Then, it will formulate a set of recommendations and offer a strategic implementation road map before finishing with a CTA to Nike. </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49229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 sportswear industry is an extremely volatile market, and in this market, Nike needs to maintain its position as the market leader by creating top-quality products. They continue to adapt and innovate the business model in each of the business operations to stay ahead of the competition in the current dynamic environment. Failure to consider the adaptation can cause the company to face disruption in its revenues or market position. In order to look into the case of Nike, it is important to look beyond the traditional competencies and identify the new sources of innovation beneficial for the company. It is needed to study how these market forces will impact Nike and promote an aggressive and active innovation to thrive in the face of present dangers and future possibilities. </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6472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Established as Blue Ribbon Sports in 1964, Nike is the largest seller of athletic shoes and apparel and contains both the famous Jordan Brand and Converse under its brand portfolio. The mission of the company is "To bring inspiration and innovation to every athlete in the world". They are known for their Air cushioning, </a:t>
            </a:r>
            <a:r>
              <a:rPr lang="en-GB" sz="1200" kern="1200" dirty="0" err="1">
                <a:solidFill>
                  <a:schemeClr val="tx1"/>
                </a:solidFill>
                <a:effectLst/>
                <a:latin typeface="+mn-lt"/>
                <a:ea typeface="+mn-ea"/>
                <a:cs typeface="+mn-cs"/>
              </a:rPr>
              <a:t>Flyknit</a:t>
            </a:r>
            <a:r>
              <a:rPr lang="en-GB" sz="1200" kern="1200" dirty="0">
                <a:solidFill>
                  <a:schemeClr val="tx1"/>
                </a:solidFill>
                <a:effectLst/>
                <a:latin typeface="+mn-lt"/>
                <a:ea typeface="+mn-ea"/>
                <a:cs typeface="+mn-cs"/>
              </a:rPr>
              <a:t>, React foam and other technology that have consistently been considered as the gold standard of product innovation. With the new Nike business model, they have begun to focus on a direct consumer business, as it appears that the business has changed from an intermediary to a digital-first D2C business.</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813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Nike has 4 key drivers of change and all of these key drivers are important for the company. These drivers for the company are sustainability, the digital evolution, changing consumer expectations along with political and economic threats. The trend of sustainability is behind the Move to Zero policy, whereas consumer and government pressure are needed for carbon emissions reduction. Digital transformation, data analytics and AI are key to leading hyper-personalisation and DTC disruption like Nike App and evolving consumer expectations are the growth of athleisure and demand for inclusion and personalisation has meant that a major risk for companies is the required changes to positioning. Geopolitical and economic factors also cause significant threats to Nike's supply chain problems and trade wars, all of which are new realities requiring new and flexible approaches.</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359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 drivers of change give both opportunities and threats to the company. It begins with the focus on sustainability and a core aspect that can be important in taking Nike to the top of the circular products innovation, along with the digital technology that can help with ultra-customisation and tremendous brand loyalty through the Nike application. The opportunities are linked with significant adaptive issues, as true sustainability cannot happen without immense transparency in the supply chain. To gain sustainability, ethically sourced materials are vital and personalisation, although an opportunity, can also generate serious data privacy and ethical problems. Moving towards D2C for the company, it is important to navigate the issue to create a balance in the relationship with its current wholesale partners and maintain its authentic brand image to the consumer like Gen Z, who are value-driven.</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42751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 4Ps are a useful tool that helps to frame the innovation space of Nike as they are innovating within Product, with the latest self-lacing Adapt BB and Powered Footwear System which is named Project Amplify with the use of AI in their design process. They have also started to do chemical recycling as part of their process innovation for their production processes. Nike's change in product innovation shows marketing as position innovation, where they tap into a consumer doubt, address it and then inspire the consumer. There is a big paradigm shift as the transition from a wholesale-oriented company to a digital-first D2C business has completely changed the customer relationship.</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6546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There are four recommendations for the company: they should speed up the innovation of their circular product range through scaling of take-back schemes and higher consumption of recycled materials across all Nike products. After that, Nike should lead service personalisation, through integrating AI within the Nike App so all their products, training sessions and experiences are ultra-personal. Nike should create and develop both physical and digital customer experiences, linking Nike Live stores and the digital universe. Nike should develop trust through sustainability, supply chain resilience and ethics with a new blockchain platform in order to show the sustainability within supply chain traceability. These methods should help Nike to win over the current challenges and benefit from the opportunity to implement all their innovation goals.</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22049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sz="1200" kern="1200" dirty="0">
                <a:solidFill>
                  <a:schemeClr val="tx1"/>
                </a:solidFill>
                <a:effectLst/>
                <a:latin typeface="+mn-lt"/>
                <a:ea typeface="+mn-ea"/>
                <a:cs typeface="+mn-cs"/>
              </a:rPr>
              <a:t>The recommendations needed to be rolled out in structured and different phases. In the short term which will be for one year, the first steps Nike needs to take are to have a take-back scheme in operation within priority markets and to develop fundamental AI features within Nike Apps. The medium term will be of two years, where the launch and embedding of circular programmes on an international scale will be achieved, and the design of both physical and digital elements in every store. The long term will be for 3+ years and leadership and transformation should be the focus in the long term. The roadmap provides logical, implementable and clear stages in order to achieve Nike's strategy of innovation and maintain a sustainable competitive advantage.</a:t>
            </a:r>
            <a:endParaRPr lang="en-IN"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078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1.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p:cNvGrpSpPr/>
          <p:nvPr/>
        </p:nvGrpSpPr>
        <p:grpSpPr>
          <a:xfrm>
            <a:off x="10890498" y="7262822"/>
            <a:ext cx="6368802" cy="3732866"/>
            <a:chOff x="0" y="0"/>
            <a:chExt cx="1677380" cy="983142"/>
          </a:xfrm>
        </p:grpSpPr>
        <p:sp>
          <p:nvSpPr>
            <p:cNvPr id="4" name="Freeform 4"/>
            <p:cNvSpPr/>
            <p:nvPr/>
          </p:nvSpPr>
          <p:spPr>
            <a:xfrm>
              <a:off x="0" y="0"/>
              <a:ext cx="1677380" cy="983142"/>
            </a:xfrm>
            <a:custGeom>
              <a:avLst/>
              <a:gdLst/>
              <a:ahLst/>
              <a:cxnLst/>
              <a:rect l="l" t="t" r="r" b="b"/>
              <a:pathLst>
                <a:path w="1677380" h="983142">
                  <a:moveTo>
                    <a:pt x="18234" y="0"/>
                  </a:moveTo>
                  <a:lnTo>
                    <a:pt x="1659146" y="0"/>
                  </a:lnTo>
                  <a:cubicBezTo>
                    <a:pt x="1669216" y="0"/>
                    <a:pt x="1677380" y="8164"/>
                    <a:pt x="1677380" y="18234"/>
                  </a:cubicBezTo>
                  <a:lnTo>
                    <a:pt x="1677380" y="964908"/>
                  </a:lnTo>
                  <a:cubicBezTo>
                    <a:pt x="1677380" y="974978"/>
                    <a:pt x="1669216" y="983142"/>
                    <a:pt x="1659146" y="983142"/>
                  </a:cubicBezTo>
                  <a:lnTo>
                    <a:pt x="18234" y="983142"/>
                  </a:lnTo>
                  <a:cubicBezTo>
                    <a:pt x="8164" y="983142"/>
                    <a:pt x="0" y="974978"/>
                    <a:pt x="0" y="964908"/>
                  </a:cubicBezTo>
                  <a:lnTo>
                    <a:pt x="0" y="18234"/>
                  </a:lnTo>
                  <a:cubicBezTo>
                    <a:pt x="0" y="8164"/>
                    <a:pt x="8164" y="0"/>
                    <a:pt x="18234" y="0"/>
                  </a:cubicBezTo>
                  <a:close/>
                </a:path>
              </a:pathLst>
            </a:custGeom>
            <a:solidFill>
              <a:srgbClr val="F82929"/>
            </a:solidFill>
            <a:ln w="19050" cap="sq">
              <a:solidFill>
                <a:srgbClr val="1D1B1A"/>
              </a:solidFill>
              <a:prstDash val="solid"/>
              <a:miter/>
            </a:ln>
          </p:spPr>
        </p:sp>
        <p:sp>
          <p:nvSpPr>
            <p:cNvPr id="5" name="TextBox 5"/>
            <p:cNvSpPr txBox="1"/>
            <p:nvPr/>
          </p:nvSpPr>
          <p:spPr>
            <a:xfrm>
              <a:off x="0" y="47625"/>
              <a:ext cx="1677380" cy="935517"/>
            </a:xfrm>
            <a:prstGeom prst="rect">
              <a:avLst/>
            </a:prstGeom>
          </p:spPr>
          <p:txBody>
            <a:bodyPr lIns="50800" tIns="50800" rIns="50800" bIns="50800" rtlCol="0" anchor="ctr"/>
            <a:lstStyle/>
            <a:p>
              <a:pPr algn="ctr">
                <a:lnSpc>
                  <a:spcPts val="1134"/>
                </a:lnSpc>
              </a:pPr>
              <a:endParaRPr/>
            </a:p>
          </p:txBody>
        </p:sp>
      </p:grpSp>
      <p:sp>
        <p:nvSpPr>
          <p:cNvPr id="6" name="Freeform 6"/>
          <p:cNvSpPr/>
          <p:nvPr/>
        </p:nvSpPr>
        <p:spPr>
          <a:xfrm>
            <a:off x="10890498" y="3537958"/>
            <a:ext cx="6368802" cy="5720342"/>
          </a:xfrm>
          <a:custGeom>
            <a:avLst/>
            <a:gdLst/>
            <a:ahLst/>
            <a:cxnLst/>
            <a:rect l="l" t="t" r="r" b="b"/>
            <a:pathLst>
              <a:path w="6368802" h="5720342">
                <a:moveTo>
                  <a:pt x="0" y="0"/>
                </a:moveTo>
                <a:lnTo>
                  <a:pt x="6368802" y="0"/>
                </a:lnTo>
                <a:lnTo>
                  <a:pt x="6368802" y="5720342"/>
                </a:lnTo>
                <a:lnTo>
                  <a:pt x="0" y="57203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dirty="0"/>
          </a:p>
        </p:txBody>
      </p:sp>
      <p:sp>
        <p:nvSpPr>
          <p:cNvPr id="7" name="Freeform 7"/>
          <p:cNvSpPr/>
          <p:nvPr/>
        </p:nvSpPr>
        <p:spPr>
          <a:xfrm>
            <a:off x="7203485" y="8386955"/>
            <a:ext cx="798723" cy="466164"/>
          </a:xfrm>
          <a:custGeom>
            <a:avLst/>
            <a:gdLst/>
            <a:ahLst/>
            <a:cxnLst/>
            <a:rect l="l" t="t" r="r" b="b"/>
            <a:pathLst>
              <a:path w="798723" h="466164">
                <a:moveTo>
                  <a:pt x="0" y="0"/>
                </a:moveTo>
                <a:lnTo>
                  <a:pt x="798723" y="0"/>
                </a:lnTo>
                <a:lnTo>
                  <a:pt x="798723" y="466164"/>
                </a:lnTo>
                <a:lnTo>
                  <a:pt x="0" y="4661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16372667" y="2248488"/>
            <a:ext cx="1100591" cy="110059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2929"/>
            </a:solidFill>
          </p:spPr>
        </p:sp>
        <p:sp>
          <p:nvSpPr>
            <p:cNvPr id="10" name="TextBox 10"/>
            <p:cNvSpPr txBox="1"/>
            <p:nvPr/>
          </p:nvSpPr>
          <p:spPr>
            <a:xfrm>
              <a:off x="76200" y="123825"/>
              <a:ext cx="660400" cy="612775"/>
            </a:xfrm>
            <a:prstGeom prst="rect">
              <a:avLst/>
            </a:prstGeom>
          </p:spPr>
          <p:txBody>
            <a:bodyPr lIns="50800" tIns="50800" rIns="50800" bIns="50800" rtlCol="0" anchor="ctr"/>
            <a:lstStyle/>
            <a:p>
              <a:pPr algn="ctr">
                <a:lnSpc>
                  <a:spcPts val="1134"/>
                </a:lnSpc>
              </a:pPr>
              <a:endParaRPr/>
            </a:p>
          </p:txBody>
        </p:sp>
      </p:grpSp>
      <p:sp>
        <p:nvSpPr>
          <p:cNvPr id="11" name="Freeform 11"/>
          <p:cNvSpPr/>
          <p:nvPr/>
        </p:nvSpPr>
        <p:spPr>
          <a:xfrm>
            <a:off x="16586625" y="2462446"/>
            <a:ext cx="672675" cy="672675"/>
          </a:xfrm>
          <a:custGeom>
            <a:avLst/>
            <a:gdLst/>
            <a:ahLst/>
            <a:cxnLst/>
            <a:rect l="l" t="t" r="r" b="b"/>
            <a:pathLst>
              <a:path w="672675" h="672675">
                <a:moveTo>
                  <a:pt x="0" y="0"/>
                </a:moveTo>
                <a:lnTo>
                  <a:pt x="672675" y="0"/>
                </a:lnTo>
                <a:lnTo>
                  <a:pt x="672675" y="672675"/>
                </a:lnTo>
                <a:lnTo>
                  <a:pt x="0" y="67267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TextBox 14"/>
          <p:cNvSpPr txBox="1"/>
          <p:nvPr/>
        </p:nvSpPr>
        <p:spPr>
          <a:xfrm>
            <a:off x="1219200" y="419100"/>
            <a:ext cx="16230600" cy="913712"/>
          </a:xfrm>
          <a:prstGeom prst="rect">
            <a:avLst/>
          </a:prstGeom>
        </p:spPr>
        <p:txBody>
          <a:bodyPr wrap="square" lIns="0" tIns="0" rIns="0" bIns="0" rtlCol="0" anchor="t">
            <a:spAutoFit/>
          </a:bodyPr>
          <a:lstStyle/>
          <a:p>
            <a:pPr algn="ctr">
              <a:lnSpc>
                <a:spcPts val="7068"/>
              </a:lnSpc>
            </a:pPr>
            <a:r>
              <a:rPr lang="en-US" sz="5400" dirty="0">
                <a:solidFill>
                  <a:srgbClr val="1D1B1A"/>
                </a:solidFill>
                <a:latin typeface="League Spartan"/>
                <a:ea typeface="League Spartan"/>
                <a:cs typeface="Times New Roman" panose="02020603050405020304" pitchFamily="18" charset="0"/>
                <a:sym typeface="League Spartan"/>
              </a:rPr>
              <a:t>Innovation Strategy Proposal</a:t>
            </a:r>
          </a:p>
        </p:txBody>
      </p:sp>
      <p:sp>
        <p:nvSpPr>
          <p:cNvPr id="15" name="TextBox 15"/>
          <p:cNvSpPr txBox="1"/>
          <p:nvPr/>
        </p:nvSpPr>
        <p:spPr>
          <a:xfrm>
            <a:off x="1028700" y="2012692"/>
            <a:ext cx="14588567" cy="844462"/>
          </a:xfrm>
          <a:prstGeom prst="rect">
            <a:avLst/>
          </a:prstGeom>
        </p:spPr>
        <p:txBody>
          <a:bodyPr lIns="0" tIns="0" rIns="0" bIns="0" rtlCol="0" anchor="t">
            <a:spAutoFit/>
          </a:bodyPr>
          <a:lstStyle/>
          <a:p>
            <a:pPr>
              <a:lnSpc>
                <a:spcPts val="7500"/>
              </a:lnSpc>
            </a:pPr>
            <a:r>
              <a:rPr lang="en-US" sz="2800" dirty="0">
                <a:solidFill>
                  <a:srgbClr val="1D1B1A"/>
                </a:solidFill>
                <a:latin typeface="League Spartan"/>
                <a:ea typeface="League Spartan"/>
                <a:cs typeface="Times New Roman" panose="02020603050405020304" pitchFamily="18" charset="0"/>
                <a:sym typeface="League Spartan"/>
              </a:rPr>
              <a:t>Just Doing It Differently: An Innovation Strategy Proposal for Nike.</a:t>
            </a:r>
          </a:p>
        </p:txBody>
      </p:sp>
      <p:sp>
        <p:nvSpPr>
          <p:cNvPr id="16" name="TextBox 15">
            <a:extLst>
              <a:ext uri="{FF2B5EF4-FFF2-40B4-BE49-F238E27FC236}">
                <a16:creationId xmlns:a16="http://schemas.microsoft.com/office/drawing/2014/main" id="{5E6F5A04-E28F-D589-469D-EE8F2F834915}"/>
              </a:ext>
            </a:extLst>
          </p:cNvPr>
          <p:cNvSpPr txBox="1"/>
          <p:nvPr/>
        </p:nvSpPr>
        <p:spPr>
          <a:xfrm>
            <a:off x="914400" y="3695700"/>
            <a:ext cx="7086600" cy="498663"/>
          </a:xfrm>
          <a:prstGeom prst="rect">
            <a:avLst/>
          </a:prstGeom>
          <a:noFill/>
        </p:spPr>
        <p:txBody>
          <a:bodyPr wrap="square" rtlCol="0">
            <a:sp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Presented By:</a:t>
            </a:r>
            <a:r>
              <a:rPr lang="en-US" sz="2000" dirty="0">
                <a:latin typeface="Times New Roman" panose="02020603050405020304" pitchFamily="18" charset="0"/>
                <a:cs typeface="Times New Roman" panose="02020603050405020304" pitchFamily="18" charset="0"/>
              </a:rPr>
              <a:t> </a:t>
            </a:r>
            <a:endParaRPr lang="en-CA" sz="2000" dirty="0">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45C156F7-F4E9-9E77-68A6-A5DDB804FCD1}"/>
              </a:ext>
            </a:extLst>
          </p:cNvPr>
          <p:cNvPicPr>
            <a:picLocks noChangeAspect="1"/>
          </p:cNvPicPr>
          <p:nvPr/>
        </p:nvPicPr>
        <p:blipFill>
          <a:blip r:embed="rId9"/>
          <a:stretch>
            <a:fillRect/>
          </a:stretch>
        </p:blipFill>
        <p:spPr>
          <a:xfrm>
            <a:off x="4038600" y="6667500"/>
            <a:ext cx="6163735" cy="3467100"/>
          </a:xfrm>
          <a:prstGeom prst="rect">
            <a:avLst/>
          </a:prstGeom>
        </p:spPr>
      </p:pic>
      <p:pic>
        <p:nvPicPr>
          <p:cNvPr id="19" name="Picture 18">
            <a:extLst>
              <a:ext uri="{FF2B5EF4-FFF2-40B4-BE49-F238E27FC236}">
                <a16:creationId xmlns:a16="http://schemas.microsoft.com/office/drawing/2014/main" id="{CD7912EE-9A84-FB62-959E-AAD2754A8A7B}"/>
              </a:ext>
            </a:extLst>
          </p:cNvPr>
          <p:cNvPicPr>
            <a:picLocks noChangeAspect="1"/>
          </p:cNvPicPr>
          <p:nvPr/>
        </p:nvPicPr>
        <p:blipFill>
          <a:blip r:embed="rId10">
            <a:clrChange>
              <a:clrFrom>
                <a:srgbClr val="E7E7E7"/>
              </a:clrFrom>
              <a:clrTo>
                <a:srgbClr val="E7E7E7">
                  <a:alpha val="0"/>
                </a:srgbClr>
              </a:clrTo>
            </a:clrChange>
            <a:extLst>
              <a:ext uri="{BEBA8EAE-BF5A-486C-A8C5-ECC9F3942E4B}">
                <a14:imgProps xmlns:a14="http://schemas.microsoft.com/office/drawing/2010/main">
                  <a14:imgLayer r:embed="rId11">
                    <a14:imgEffect>
                      <a14:backgroundRemoval t="10000" b="90000" l="10000" r="90000">
                        <a14:foregroundMark x1="48750" y1="58594" x2="48750" y2="58594"/>
                        <a14:foregroundMark x1="53750" y1="72188" x2="53750" y2="72188"/>
                        <a14:foregroundMark x1="50938" y1="50781" x2="50938" y2="50781"/>
                        <a14:foregroundMark x1="50938" y1="30000" x2="50938" y2="30000"/>
                      </a14:backgroundRemoval>
                    </a14:imgEffect>
                  </a14:imgLayer>
                </a14:imgProps>
              </a:ext>
            </a:extLst>
          </a:blip>
          <a:stretch>
            <a:fillRect/>
          </a:stretch>
        </p:blipFill>
        <p:spPr>
          <a:xfrm>
            <a:off x="-838200" y="6210300"/>
            <a:ext cx="4572000" cy="4572000"/>
          </a:xfrm>
          <a:prstGeom prst="rect">
            <a:avLst/>
          </a:prstGeom>
        </p:spPr>
      </p:pic>
      <p:pic>
        <p:nvPicPr>
          <p:cNvPr id="21" name="Picture 20">
            <a:extLst>
              <a:ext uri="{FF2B5EF4-FFF2-40B4-BE49-F238E27FC236}">
                <a16:creationId xmlns:a16="http://schemas.microsoft.com/office/drawing/2014/main" id="{D8B1B975-7A95-3547-9DB0-93C327F2093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50313" y1="14375" x2="50313" y2="14375"/>
                        <a14:foregroundMark x1="69219" y1="23438" x2="69219" y2="23438"/>
                        <a14:foregroundMark x1="81406" y1="42969" x2="81406" y2="42969"/>
                        <a14:foregroundMark x1="72813" y1="64688" x2="72813" y2="64688"/>
                        <a14:foregroundMark x1="16250" y1="44063" x2="16250" y2="44063"/>
                        <a14:foregroundMark x1="16250" y1="44063" x2="16250" y2="44063"/>
                        <a14:foregroundMark x1="28906" y1="21563" x2="28906" y2="21563"/>
                        <a14:foregroundMark x1="24063" y1="64219" x2="24063" y2="64219"/>
                      </a14:backgroundRemoval>
                    </a14:imgEffect>
                  </a14:imgLayer>
                </a14:imgProps>
              </a:ext>
            </a:extLst>
          </a:blip>
          <a:stretch>
            <a:fillRect/>
          </a:stretch>
        </p:blipFill>
        <p:spPr>
          <a:xfrm>
            <a:off x="381000" y="6210300"/>
            <a:ext cx="1828800" cy="1828800"/>
          </a:xfrm>
          <a:prstGeom prst="rect">
            <a:avLst/>
          </a:prstGeom>
        </p:spPr>
      </p:pic>
    </p:spTree>
    <p:extLst>
      <p:ext uri="{BB962C8B-B14F-4D97-AF65-F5344CB8AC3E}">
        <p14:creationId xmlns:p14="http://schemas.microsoft.com/office/powerpoint/2010/main" val="3806708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p:cNvGrpSpPr/>
          <p:nvPr/>
        </p:nvGrpSpPr>
        <p:grpSpPr>
          <a:xfrm>
            <a:off x="9801329" y="1813541"/>
            <a:ext cx="6859289" cy="3044045"/>
            <a:chOff x="0" y="0"/>
            <a:chExt cx="1806562" cy="801724"/>
          </a:xfrm>
        </p:grpSpPr>
        <p:sp>
          <p:nvSpPr>
            <p:cNvPr id="4" name="Freeform 4"/>
            <p:cNvSpPr/>
            <p:nvPr/>
          </p:nvSpPr>
          <p:spPr>
            <a:xfrm>
              <a:off x="0" y="0"/>
              <a:ext cx="1806562" cy="801724"/>
            </a:xfrm>
            <a:custGeom>
              <a:avLst/>
              <a:gdLst/>
              <a:ahLst/>
              <a:cxnLst/>
              <a:rect l="l" t="t" r="r" b="b"/>
              <a:pathLst>
                <a:path w="1806562" h="801724">
                  <a:moveTo>
                    <a:pt x="16930" y="0"/>
                  </a:moveTo>
                  <a:lnTo>
                    <a:pt x="1789632" y="0"/>
                  </a:lnTo>
                  <a:cubicBezTo>
                    <a:pt x="1794122" y="0"/>
                    <a:pt x="1798428" y="1784"/>
                    <a:pt x="1801603" y="4959"/>
                  </a:cubicBezTo>
                  <a:cubicBezTo>
                    <a:pt x="1804778" y="8134"/>
                    <a:pt x="1806562" y="12440"/>
                    <a:pt x="1806562" y="16930"/>
                  </a:cubicBezTo>
                  <a:lnTo>
                    <a:pt x="1806562" y="784794"/>
                  </a:lnTo>
                  <a:cubicBezTo>
                    <a:pt x="1806562" y="789284"/>
                    <a:pt x="1804778" y="793590"/>
                    <a:pt x="1801603" y="796765"/>
                  </a:cubicBezTo>
                  <a:cubicBezTo>
                    <a:pt x="1798428" y="799940"/>
                    <a:pt x="1794122" y="801724"/>
                    <a:pt x="1789632" y="801724"/>
                  </a:cubicBezTo>
                  <a:lnTo>
                    <a:pt x="16930" y="801724"/>
                  </a:lnTo>
                  <a:cubicBezTo>
                    <a:pt x="12440" y="801724"/>
                    <a:pt x="8134" y="799940"/>
                    <a:pt x="4959" y="796765"/>
                  </a:cubicBezTo>
                  <a:cubicBezTo>
                    <a:pt x="1784" y="793590"/>
                    <a:pt x="0" y="789284"/>
                    <a:pt x="0" y="784794"/>
                  </a:cubicBezTo>
                  <a:lnTo>
                    <a:pt x="0" y="16930"/>
                  </a:lnTo>
                  <a:cubicBezTo>
                    <a:pt x="0" y="12440"/>
                    <a:pt x="1784" y="8134"/>
                    <a:pt x="4959" y="4959"/>
                  </a:cubicBezTo>
                  <a:cubicBezTo>
                    <a:pt x="8134" y="1784"/>
                    <a:pt x="12440" y="0"/>
                    <a:pt x="16930" y="0"/>
                  </a:cubicBezTo>
                  <a:close/>
                </a:path>
              </a:pathLst>
            </a:custGeom>
            <a:ln w="19050" cap="sq">
              <a:solidFill>
                <a:srgbClr val="1D1B1A"/>
              </a:solidFill>
              <a:prstDash val="solid"/>
              <a:miter/>
            </a:ln>
          </p:spPr>
        </p:sp>
        <p:sp>
          <p:nvSpPr>
            <p:cNvPr id="5" name="TextBox 5"/>
            <p:cNvSpPr txBox="1"/>
            <p:nvPr/>
          </p:nvSpPr>
          <p:spPr>
            <a:xfrm>
              <a:off x="0" y="47625"/>
              <a:ext cx="1806562" cy="754099"/>
            </a:xfrm>
            <a:prstGeom prst="rect">
              <a:avLst/>
            </a:prstGeom>
          </p:spPr>
          <p:txBody>
            <a:bodyPr lIns="50800" tIns="50800" rIns="50800" bIns="50800" rtlCol="0" anchor="ctr"/>
            <a:lstStyle/>
            <a:p>
              <a:pPr algn="ctr">
                <a:lnSpc>
                  <a:spcPts val="1134"/>
                </a:lnSpc>
              </a:pPr>
              <a:endParaRPr/>
            </a:p>
          </p:txBody>
        </p:sp>
      </p:grpSp>
      <p:grpSp>
        <p:nvGrpSpPr>
          <p:cNvPr id="7" name="Group 7"/>
          <p:cNvGrpSpPr/>
          <p:nvPr/>
        </p:nvGrpSpPr>
        <p:grpSpPr>
          <a:xfrm>
            <a:off x="16237385" y="509143"/>
            <a:ext cx="752965" cy="780995"/>
            <a:chOff x="0" y="0"/>
            <a:chExt cx="812800" cy="843057"/>
          </a:xfrm>
        </p:grpSpPr>
        <p:sp>
          <p:nvSpPr>
            <p:cNvPr id="8" name="Freeform 8"/>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9" name="TextBox 9"/>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0" name="Freeform 10"/>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2" name="Group 12"/>
          <p:cNvGrpSpPr/>
          <p:nvPr/>
        </p:nvGrpSpPr>
        <p:grpSpPr>
          <a:xfrm>
            <a:off x="9632824" y="6777755"/>
            <a:ext cx="7357526" cy="3044045"/>
            <a:chOff x="0" y="0"/>
            <a:chExt cx="1937785" cy="801724"/>
          </a:xfrm>
        </p:grpSpPr>
        <p:sp>
          <p:nvSpPr>
            <p:cNvPr id="13" name="Freeform 13"/>
            <p:cNvSpPr/>
            <p:nvPr/>
          </p:nvSpPr>
          <p:spPr>
            <a:xfrm>
              <a:off x="0" y="0"/>
              <a:ext cx="1937785" cy="801724"/>
            </a:xfrm>
            <a:custGeom>
              <a:avLst/>
              <a:gdLst/>
              <a:ahLst/>
              <a:cxnLst/>
              <a:rect l="l" t="t" r="r" b="b"/>
              <a:pathLst>
                <a:path w="1937785" h="801724">
                  <a:moveTo>
                    <a:pt x="15784" y="0"/>
                  </a:moveTo>
                  <a:lnTo>
                    <a:pt x="1922001" y="0"/>
                  </a:lnTo>
                  <a:cubicBezTo>
                    <a:pt x="1930718" y="0"/>
                    <a:pt x="1937785" y="7067"/>
                    <a:pt x="1937785" y="15784"/>
                  </a:cubicBezTo>
                  <a:lnTo>
                    <a:pt x="1937785" y="785940"/>
                  </a:lnTo>
                  <a:cubicBezTo>
                    <a:pt x="1937785" y="794657"/>
                    <a:pt x="1930718" y="801724"/>
                    <a:pt x="1922001" y="801724"/>
                  </a:cubicBezTo>
                  <a:lnTo>
                    <a:pt x="15784" y="801724"/>
                  </a:lnTo>
                  <a:cubicBezTo>
                    <a:pt x="7067" y="801724"/>
                    <a:pt x="0" y="794657"/>
                    <a:pt x="0" y="785940"/>
                  </a:cubicBezTo>
                  <a:lnTo>
                    <a:pt x="0" y="15784"/>
                  </a:lnTo>
                  <a:cubicBezTo>
                    <a:pt x="0" y="7067"/>
                    <a:pt x="7067" y="0"/>
                    <a:pt x="15784" y="0"/>
                  </a:cubicBezTo>
                  <a:close/>
                </a:path>
              </a:pathLst>
            </a:custGeom>
            <a:ln w="19050" cap="sq">
              <a:solidFill>
                <a:srgbClr val="1D1B1A"/>
              </a:solidFill>
              <a:prstDash val="solid"/>
              <a:miter/>
            </a:ln>
          </p:spPr>
        </p:sp>
        <p:sp>
          <p:nvSpPr>
            <p:cNvPr id="14" name="TextBox 14"/>
            <p:cNvSpPr txBox="1"/>
            <p:nvPr/>
          </p:nvSpPr>
          <p:spPr>
            <a:xfrm>
              <a:off x="0" y="47625"/>
              <a:ext cx="1937785" cy="754099"/>
            </a:xfrm>
            <a:prstGeom prst="rect">
              <a:avLst/>
            </a:prstGeom>
          </p:spPr>
          <p:txBody>
            <a:bodyPr lIns="50800" tIns="50800" rIns="50800" bIns="50800" rtlCol="0" anchor="ctr"/>
            <a:lstStyle/>
            <a:p>
              <a:pPr algn="ctr">
                <a:lnSpc>
                  <a:spcPts val="1134"/>
                </a:lnSpc>
              </a:pPr>
              <a:endParaRPr/>
            </a:p>
          </p:txBody>
        </p:sp>
      </p:grpSp>
      <p:grpSp>
        <p:nvGrpSpPr>
          <p:cNvPr id="15" name="Group 15"/>
          <p:cNvGrpSpPr/>
          <p:nvPr/>
        </p:nvGrpSpPr>
        <p:grpSpPr>
          <a:xfrm>
            <a:off x="624141" y="7527128"/>
            <a:ext cx="7403459" cy="2415682"/>
            <a:chOff x="0" y="0"/>
            <a:chExt cx="1949882" cy="636229"/>
          </a:xfrm>
        </p:grpSpPr>
        <p:sp>
          <p:nvSpPr>
            <p:cNvPr id="16" name="Freeform 16"/>
            <p:cNvSpPr/>
            <p:nvPr/>
          </p:nvSpPr>
          <p:spPr>
            <a:xfrm>
              <a:off x="0" y="0"/>
              <a:ext cx="1949882" cy="636229"/>
            </a:xfrm>
            <a:custGeom>
              <a:avLst/>
              <a:gdLst/>
              <a:ahLst/>
              <a:cxnLst/>
              <a:rect l="l" t="t" r="r" b="b"/>
              <a:pathLst>
                <a:path w="1949882" h="636229">
                  <a:moveTo>
                    <a:pt x="15686" y="0"/>
                  </a:moveTo>
                  <a:lnTo>
                    <a:pt x="1934197" y="0"/>
                  </a:lnTo>
                  <a:cubicBezTo>
                    <a:pt x="1942860" y="0"/>
                    <a:pt x="1949882" y="7023"/>
                    <a:pt x="1949882" y="15686"/>
                  </a:cubicBezTo>
                  <a:lnTo>
                    <a:pt x="1949882" y="620543"/>
                  </a:lnTo>
                  <a:cubicBezTo>
                    <a:pt x="1949882" y="629206"/>
                    <a:pt x="1942860" y="636229"/>
                    <a:pt x="1934197" y="636229"/>
                  </a:cubicBezTo>
                  <a:lnTo>
                    <a:pt x="15686" y="636229"/>
                  </a:lnTo>
                  <a:cubicBezTo>
                    <a:pt x="7023" y="636229"/>
                    <a:pt x="0" y="629206"/>
                    <a:pt x="0" y="620543"/>
                  </a:cubicBezTo>
                  <a:lnTo>
                    <a:pt x="0" y="15686"/>
                  </a:lnTo>
                  <a:cubicBezTo>
                    <a:pt x="0" y="7023"/>
                    <a:pt x="7023" y="0"/>
                    <a:pt x="15686" y="0"/>
                  </a:cubicBezTo>
                  <a:close/>
                </a:path>
              </a:pathLst>
            </a:custGeom>
            <a:ln w="19050" cap="sq">
              <a:solidFill>
                <a:srgbClr val="1D1B1A"/>
              </a:solidFill>
              <a:prstDash val="solid"/>
              <a:miter/>
            </a:ln>
          </p:spPr>
        </p:sp>
        <p:sp>
          <p:nvSpPr>
            <p:cNvPr id="17" name="TextBox 17"/>
            <p:cNvSpPr txBox="1"/>
            <p:nvPr/>
          </p:nvSpPr>
          <p:spPr>
            <a:xfrm>
              <a:off x="0" y="47625"/>
              <a:ext cx="1949882" cy="588604"/>
            </a:xfrm>
            <a:prstGeom prst="rect">
              <a:avLst/>
            </a:prstGeom>
          </p:spPr>
          <p:txBody>
            <a:bodyPr lIns="50800" tIns="50800" rIns="50800" bIns="50800" rtlCol="0" anchor="ctr"/>
            <a:lstStyle/>
            <a:p>
              <a:pPr algn="ctr">
                <a:lnSpc>
                  <a:spcPts val="1134"/>
                </a:lnSpc>
              </a:pPr>
              <a:endParaRPr/>
            </a:p>
          </p:txBody>
        </p:sp>
      </p:grpSp>
      <p:sp>
        <p:nvSpPr>
          <p:cNvPr id="18" name="Freeform 18"/>
          <p:cNvSpPr/>
          <p:nvPr/>
        </p:nvSpPr>
        <p:spPr>
          <a:xfrm>
            <a:off x="12151553" y="4967992"/>
            <a:ext cx="2320068" cy="1699356"/>
          </a:xfrm>
          <a:custGeom>
            <a:avLst/>
            <a:gdLst/>
            <a:ahLst/>
            <a:cxnLst/>
            <a:rect l="l" t="t" r="r" b="b"/>
            <a:pathLst>
              <a:path w="2320068" h="1699356">
                <a:moveTo>
                  <a:pt x="0" y="0"/>
                </a:moveTo>
                <a:lnTo>
                  <a:pt x="2320068" y="0"/>
                </a:lnTo>
                <a:lnTo>
                  <a:pt x="2320068" y="1699356"/>
                </a:lnTo>
                <a:lnTo>
                  <a:pt x="0" y="16993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TextBox 19"/>
          <p:cNvSpPr txBox="1"/>
          <p:nvPr/>
        </p:nvSpPr>
        <p:spPr>
          <a:xfrm>
            <a:off x="2286000" y="723900"/>
            <a:ext cx="12072143" cy="515719"/>
          </a:xfrm>
          <a:prstGeom prst="rect">
            <a:avLst/>
          </a:prstGeom>
        </p:spPr>
        <p:txBody>
          <a:bodyPr lIns="0" tIns="0" rIns="0" bIns="0" rtlCol="0" anchor="t">
            <a:spAutoFit/>
          </a:bodyPr>
          <a:lstStyle/>
          <a:p>
            <a:pPr algn="ctr">
              <a:lnSpc>
                <a:spcPts val="3788"/>
              </a:lnSpc>
            </a:pPr>
            <a:r>
              <a:rPr lang="en-US" sz="4000" dirty="0">
                <a:solidFill>
                  <a:srgbClr val="1D1B1A"/>
                </a:solidFill>
                <a:latin typeface="League Spartan"/>
                <a:ea typeface="League Spartan"/>
                <a:cs typeface="League Spartan"/>
                <a:sym typeface="League Spartan"/>
              </a:rPr>
              <a:t>Conclusion</a:t>
            </a:r>
          </a:p>
        </p:txBody>
      </p:sp>
      <p:sp>
        <p:nvSpPr>
          <p:cNvPr id="20" name="TextBox 20"/>
          <p:cNvSpPr txBox="1"/>
          <p:nvPr/>
        </p:nvSpPr>
        <p:spPr>
          <a:xfrm>
            <a:off x="9574284" y="7479503"/>
            <a:ext cx="7086334" cy="1810386"/>
          </a:xfrm>
          <a:prstGeom prst="rect">
            <a:avLst/>
          </a:prstGeom>
        </p:spPr>
        <p:txBody>
          <a:bodyPr lIns="0" tIns="0" rIns="0" bIns="0" rtlCol="0" anchor="t">
            <a:spAutoFit/>
          </a:bodyPr>
          <a:lstStyle/>
          <a:p>
            <a:pPr marL="561334" lvl="1" indent="-280667" algn="just">
              <a:lnSpc>
                <a:spcPts val="3639"/>
              </a:lnSpc>
              <a:buFont typeface="Arial"/>
              <a:buChar char="•"/>
            </a:pPr>
            <a:r>
              <a:rPr lang="en-US" sz="2599" spc="-51" dirty="0">
                <a:solidFill>
                  <a:srgbClr val="1D1B1A"/>
                </a:solidFill>
                <a:latin typeface="Open Sauce"/>
                <a:ea typeface="Open Sauce"/>
                <a:cs typeface="Open Sauce"/>
                <a:sym typeface="Open Sauce"/>
              </a:rPr>
              <a:t>Nike needs to increase their expenditure in areas of sustainable design, smart </a:t>
            </a:r>
            <a:r>
              <a:rPr lang="en-US" sz="2599" spc="-51" dirty="0" err="1">
                <a:solidFill>
                  <a:srgbClr val="1D1B1A"/>
                </a:solidFill>
                <a:latin typeface="Open Sauce"/>
                <a:ea typeface="Open Sauce"/>
                <a:cs typeface="Open Sauce"/>
                <a:sym typeface="Open Sauce"/>
              </a:rPr>
              <a:t>personalisation</a:t>
            </a:r>
            <a:r>
              <a:rPr lang="en-US" sz="2599" spc="-51" dirty="0">
                <a:solidFill>
                  <a:srgbClr val="1D1B1A"/>
                </a:solidFill>
                <a:latin typeface="Open Sauce"/>
                <a:ea typeface="Open Sauce"/>
                <a:cs typeface="Open Sauce"/>
                <a:sym typeface="Open Sauce"/>
              </a:rPr>
              <a:t>, and seamlessly integrated experience.</a:t>
            </a:r>
          </a:p>
        </p:txBody>
      </p:sp>
      <p:sp>
        <p:nvSpPr>
          <p:cNvPr id="21" name="TextBox 21"/>
          <p:cNvSpPr txBox="1"/>
          <p:nvPr/>
        </p:nvSpPr>
        <p:spPr>
          <a:xfrm>
            <a:off x="9801329" y="2223373"/>
            <a:ext cx="6522279" cy="2205732"/>
          </a:xfrm>
          <a:prstGeom prst="rect">
            <a:avLst/>
          </a:prstGeom>
        </p:spPr>
        <p:txBody>
          <a:bodyPr lIns="0" tIns="0" rIns="0" bIns="0" rtlCol="0" anchor="t">
            <a:spAutoFit/>
          </a:bodyPr>
          <a:lstStyle/>
          <a:p>
            <a:pPr marL="539749" lvl="1" indent="-269875" algn="just">
              <a:lnSpc>
                <a:spcPts val="3499"/>
              </a:lnSpc>
              <a:buFont typeface="Arial"/>
              <a:buChar char="•"/>
            </a:pPr>
            <a:r>
              <a:rPr lang="en-US" sz="2499" spc="-49" dirty="0">
                <a:solidFill>
                  <a:srgbClr val="1D1B1A"/>
                </a:solidFill>
                <a:latin typeface="Open Sauce"/>
                <a:ea typeface="Open Sauce"/>
                <a:cs typeface="Open Sauce"/>
                <a:sym typeface="Open Sauce"/>
              </a:rPr>
              <a:t>Integrating product, process, position and paradigm innovation will help the company to turn the identified threats here into formidable growth opportunities.</a:t>
            </a:r>
          </a:p>
        </p:txBody>
      </p:sp>
      <p:sp>
        <p:nvSpPr>
          <p:cNvPr id="22" name="TextBox 22"/>
          <p:cNvSpPr txBox="1"/>
          <p:nvPr/>
        </p:nvSpPr>
        <p:spPr>
          <a:xfrm>
            <a:off x="1009749" y="7610039"/>
            <a:ext cx="6632244" cy="2267993"/>
          </a:xfrm>
          <a:prstGeom prst="rect">
            <a:avLst/>
          </a:prstGeom>
        </p:spPr>
        <p:txBody>
          <a:bodyPr lIns="0" tIns="0" rIns="0" bIns="0" rtlCol="0" anchor="t">
            <a:spAutoFit/>
          </a:bodyPr>
          <a:lstStyle/>
          <a:p>
            <a:pPr marL="550069" lvl="1" indent="-275034" algn="just">
              <a:lnSpc>
                <a:spcPts val="3566"/>
              </a:lnSpc>
              <a:buFont typeface="Arial"/>
              <a:buChar char="•"/>
            </a:pPr>
            <a:r>
              <a:rPr lang="en-US" sz="2547" spc="-50" dirty="0">
                <a:solidFill>
                  <a:srgbClr val="1D1B1A"/>
                </a:solidFill>
                <a:latin typeface="Open Sauce"/>
                <a:ea typeface="Open Sauce"/>
                <a:cs typeface="Open Sauce"/>
                <a:sym typeface="Open Sauce"/>
              </a:rPr>
              <a:t>Digital disruption, sustainability and evolving consumer habits are concerning for the company as they need to change their focus to keep the innovation alive. </a:t>
            </a:r>
          </a:p>
        </p:txBody>
      </p:sp>
      <p:pic>
        <p:nvPicPr>
          <p:cNvPr id="25" name="Picture 24">
            <a:extLst>
              <a:ext uri="{FF2B5EF4-FFF2-40B4-BE49-F238E27FC236}">
                <a16:creationId xmlns:a16="http://schemas.microsoft.com/office/drawing/2014/main" id="{5BF0A008-AC3D-B3AE-5A82-E6FCB14547F3}"/>
              </a:ext>
            </a:extLst>
          </p:cNvPr>
          <p:cNvPicPr>
            <a:picLocks noChangeAspect="1"/>
          </p:cNvPicPr>
          <p:nvPr/>
        </p:nvPicPr>
        <p:blipFill>
          <a:blip r:embed="rId7"/>
          <a:stretch>
            <a:fillRect/>
          </a:stretch>
        </p:blipFill>
        <p:spPr>
          <a:xfrm>
            <a:off x="1219200" y="495300"/>
            <a:ext cx="1295400" cy="728662"/>
          </a:xfrm>
          <a:prstGeom prst="rect">
            <a:avLst/>
          </a:prstGeom>
        </p:spPr>
      </p:pic>
      <p:pic>
        <p:nvPicPr>
          <p:cNvPr id="27" name="Picture 26">
            <a:extLst>
              <a:ext uri="{FF2B5EF4-FFF2-40B4-BE49-F238E27FC236}">
                <a16:creationId xmlns:a16="http://schemas.microsoft.com/office/drawing/2014/main" id="{896869F3-746B-C348-0602-5F4861B8109F}"/>
              </a:ext>
            </a:extLst>
          </p:cNvPr>
          <p:cNvPicPr>
            <a:picLocks noChangeAspect="1"/>
          </p:cNvPicPr>
          <p:nvPr/>
        </p:nvPicPr>
        <p:blipFill>
          <a:blip r:embed="rId8"/>
          <a:stretch>
            <a:fillRect/>
          </a:stretch>
        </p:blipFill>
        <p:spPr>
          <a:xfrm>
            <a:off x="304800" y="2324101"/>
            <a:ext cx="9010669" cy="4343400"/>
          </a:xfrm>
          <a:prstGeom prst="rect">
            <a:avLst/>
          </a:prstGeom>
        </p:spPr>
      </p:pic>
      <p:pic>
        <p:nvPicPr>
          <p:cNvPr id="29" name="Picture 28">
            <a:extLst>
              <a:ext uri="{FF2B5EF4-FFF2-40B4-BE49-F238E27FC236}">
                <a16:creationId xmlns:a16="http://schemas.microsoft.com/office/drawing/2014/main" id="{F267091B-DC1D-6212-58A7-B42DF27F3520}"/>
              </a:ext>
            </a:extLst>
          </p:cNvPr>
          <p:cNvPicPr>
            <a:picLocks noChangeAspect="1"/>
          </p:cNvPicPr>
          <p:nvPr/>
        </p:nvPicPr>
        <p:blipFill>
          <a:blip r:embed="rId9"/>
          <a:stretch>
            <a:fillRect/>
          </a:stretch>
        </p:blipFill>
        <p:spPr>
          <a:xfrm>
            <a:off x="609600" y="2476500"/>
            <a:ext cx="8548370" cy="40386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5D90F-7C3C-70F4-7022-C1CA404ABCE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96FEB06-51BE-2B0A-1C3F-F38B30E8C6B1}"/>
              </a:ext>
            </a:extLst>
          </p:cNvPr>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a:extLst>
              <a:ext uri="{FF2B5EF4-FFF2-40B4-BE49-F238E27FC236}">
                <a16:creationId xmlns:a16="http://schemas.microsoft.com/office/drawing/2014/main" id="{D5B3C7DA-F5F5-0797-744D-C0F887759E3F}"/>
              </a:ext>
            </a:extLst>
          </p:cNvPr>
          <p:cNvGrpSpPr/>
          <p:nvPr/>
        </p:nvGrpSpPr>
        <p:grpSpPr>
          <a:xfrm>
            <a:off x="1066800" y="1813541"/>
            <a:ext cx="16078199" cy="8206759"/>
            <a:chOff x="0" y="0"/>
            <a:chExt cx="1806562" cy="801724"/>
          </a:xfrm>
        </p:grpSpPr>
        <p:sp>
          <p:nvSpPr>
            <p:cNvPr id="4" name="Freeform 4">
              <a:extLst>
                <a:ext uri="{FF2B5EF4-FFF2-40B4-BE49-F238E27FC236}">
                  <a16:creationId xmlns:a16="http://schemas.microsoft.com/office/drawing/2014/main" id="{BFB8169B-C3F4-D4F1-9FC9-0A5658DDEAFF}"/>
                </a:ext>
              </a:extLst>
            </p:cNvPr>
            <p:cNvSpPr/>
            <p:nvPr/>
          </p:nvSpPr>
          <p:spPr>
            <a:xfrm>
              <a:off x="0" y="0"/>
              <a:ext cx="1806562" cy="801724"/>
            </a:xfrm>
            <a:custGeom>
              <a:avLst/>
              <a:gdLst/>
              <a:ahLst/>
              <a:cxnLst/>
              <a:rect l="l" t="t" r="r" b="b"/>
              <a:pathLst>
                <a:path w="1806562" h="801724">
                  <a:moveTo>
                    <a:pt x="16930" y="0"/>
                  </a:moveTo>
                  <a:lnTo>
                    <a:pt x="1789632" y="0"/>
                  </a:lnTo>
                  <a:cubicBezTo>
                    <a:pt x="1794122" y="0"/>
                    <a:pt x="1798428" y="1784"/>
                    <a:pt x="1801603" y="4959"/>
                  </a:cubicBezTo>
                  <a:cubicBezTo>
                    <a:pt x="1804778" y="8134"/>
                    <a:pt x="1806562" y="12440"/>
                    <a:pt x="1806562" y="16930"/>
                  </a:cubicBezTo>
                  <a:lnTo>
                    <a:pt x="1806562" y="784794"/>
                  </a:lnTo>
                  <a:cubicBezTo>
                    <a:pt x="1806562" y="789284"/>
                    <a:pt x="1804778" y="793590"/>
                    <a:pt x="1801603" y="796765"/>
                  </a:cubicBezTo>
                  <a:cubicBezTo>
                    <a:pt x="1798428" y="799940"/>
                    <a:pt x="1794122" y="801724"/>
                    <a:pt x="1789632" y="801724"/>
                  </a:cubicBezTo>
                  <a:lnTo>
                    <a:pt x="16930" y="801724"/>
                  </a:lnTo>
                  <a:cubicBezTo>
                    <a:pt x="12440" y="801724"/>
                    <a:pt x="8134" y="799940"/>
                    <a:pt x="4959" y="796765"/>
                  </a:cubicBezTo>
                  <a:cubicBezTo>
                    <a:pt x="1784" y="793590"/>
                    <a:pt x="0" y="789284"/>
                    <a:pt x="0" y="784794"/>
                  </a:cubicBezTo>
                  <a:lnTo>
                    <a:pt x="0" y="16930"/>
                  </a:lnTo>
                  <a:cubicBezTo>
                    <a:pt x="0" y="12440"/>
                    <a:pt x="1784" y="8134"/>
                    <a:pt x="4959" y="4959"/>
                  </a:cubicBezTo>
                  <a:cubicBezTo>
                    <a:pt x="8134" y="1784"/>
                    <a:pt x="12440" y="0"/>
                    <a:pt x="16930" y="0"/>
                  </a:cubicBezTo>
                  <a:close/>
                </a:path>
              </a:pathLst>
            </a:custGeom>
            <a:ln w="19050" cap="sq">
              <a:solidFill>
                <a:srgbClr val="1D1B1A"/>
              </a:solidFill>
              <a:prstDash val="solid"/>
              <a:miter/>
            </a:ln>
          </p:spPr>
        </p:sp>
        <p:sp>
          <p:nvSpPr>
            <p:cNvPr id="5" name="TextBox 5">
              <a:extLst>
                <a:ext uri="{FF2B5EF4-FFF2-40B4-BE49-F238E27FC236}">
                  <a16:creationId xmlns:a16="http://schemas.microsoft.com/office/drawing/2014/main" id="{AEC567D4-1158-0A12-796F-66E3CEC0DCFA}"/>
                </a:ext>
              </a:extLst>
            </p:cNvPr>
            <p:cNvSpPr txBox="1"/>
            <p:nvPr/>
          </p:nvSpPr>
          <p:spPr>
            <a:xfrm>
              <a:off x="0" y="47625"/>
              <a:ext cx="1806562" cy="754099"/>
            </a:xfrm>
            <a:prstGeom prst="rect">
              <a:avLst/>
            </a:prstGeom>
          </p:spPr>
          <p:txBody>
            <a:bodyPr lIns="50800" tIns="50800" rIns="50800" bIns="50800" rtlCol="0" anchor="ctr"/>
            <a:lstStyle/>
            <a:p>
              <a:pPr algn="ctr">
                <a:lnSpc>
                  <a:spcPts val="1134"/>
                </a:lnSpc>
              </a:pPr>
              <a:endParaRPr/>
            </a:p>
          </p:txBody>
        </p:sp>
      </p:grpSp>
      <p:grpSp>
        <p:nvGrpSpPr>
          <p:cNvPr id="7" name="Group 7">
            <a:extLst>
              <a:ext uri="{FF2B5EF4-FFF2-40B4-BE49-F238E27FC236}">
                <a16:creationId xmlns:a16="http://schemas.microsoft.com/office/drawing/2014/main" id="{560A4849-CF1A-2F3E-6863-270BD3767163}"/>
              </a:ext>
            </a:extLst>
          </p:cNvPr>
          <p:cNvGrpSpPr/>
          <p:nvPr/>
        </p:nvGrpSpPr>
        <p:grpSpPr>
          <a:xfrm>
            <a:off x="16237385" y="509143"/>
            <a:ext cx="752965" cy="780995"/>
            <a:chOff x="0" y="0"/>
            <a:chExt cx="812800" cy="843057"/>
          </a:xfrm>
        </p:grpSpPr>
        <p:sp>
          <p:nvSpPr>
            <p:cNvPr id="8" name="Freeform 8">
              <a:extLst>
                <a:ext uri="{FF2B5EF4-FFF2-40B4-BE49-F238E27FC236}">
                  <a16:creationId xmlns:a16="http://schemas.microsoft.com/office/drawing/2014/main" id="{F09E5512-1DFD-C40C-6E79-EE647C572413}"/>
                </a:ext>
              </a:extLst>
            </p:cNvPr>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9" name="TextBox 9">
              <a:extLst>
                <a:ext uri="{FF2B5EF4-FFF2-40B4-BE49-F238E27FC236}">
                  <a16:creationId xmlns:a16="http://schemas.microsoft.com/office/drawing/2014/main" id="{D1D0A183-43D8-3FE9-F00F-4816C21E7CE2}"/>
                </a:ext>
              </a:extLst>
            </p:cNvPr>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0" name="Freeform 10">
            <a:extLst>
              <a:ext uri="{FF2B5EF4-FFF2-40B4-BE49-F238E27FC236}">
                <a16:creationId xmlns:a16="http://schemas.microsoft.com/office/drawing/2014/main" id="{9617B24C-E24B-3CF8-2BC0-138CD6496C3E}"/>
              </a:ext>
            </a:extLst>
          </p:cNvPr>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TextBox 19">
            <a:extLst>
              <a:ext uri="{FF2B5EF4-FFF2-40B4-BE49-F238E27FC236}">
                <a16:creationId xmlns:a16="http://schemas.microsoft.com/office/drawing/2014/main" id="{DF727B71-D073-B5FC-C6F8-68A00E924D77}"/>
              </a:ext>
            </a:extLst>
          </p:cNvPr>
          <p:cNvSpPr txBox="1"/>
          <p:nvPr/>
        </p:nvSpPr>
        <p:spPr>
          <a:xfrm>
            <a:off x="2286000" y="723900"/>
            <a:ext cx="12072143" cy="515719"/>
          </a:xfrm>
          <a:prstGeom prst="rect">
            <a:avLst/>
          </a:prstGeom>
        </p:spPr>
        <p:txBody>
          <a:bodyPr lIns="0" tIns="0" rIns="0" bIns="0" rtlCol="0" anchor="t">
            <a:spAutoFit/>
          </a:bodyPr>
          <a:lstStyle/>
          <a:p>
            <a:pPr algn="ctr">
              <a:lnSpc>
                <a:spcPts val="3788"/>
              </a:lnSpc>
            </a:pPr>
            <a:r>
              <a:rPr lang="en-US" sz="4000" dirty="0">
                <a:solidFill>
                  <a:srgbClr val="1D1B1A"/>
                </a:solidFill>
                <a:latin typeface="League Spartan"/>
                <a:ea typeface="League Spartan"/>
                <a:cs typeface="League Spartan"/>
                <a:sym typeface="League Spartan"/>
              </a:rPr>
              <a:t>Reference List</a:t>
            </a:r>
          </a:p>
        </p:txBody>
      </p:sp>
      <p:sp>
        <p:nvSpPr>
          <p:cNvPr id="21" name="TextBox 21">
            <a:extLst>
              <a:ext uri="{FF2B5EF4-FFF2-40B4-BE49-F238E27FC236}">
                <a16:creationId xmlns:a16="http://schemas.microsoft.com/office/drawing/2014/main" id="{EADA8876-83F5-2208-58F3-30D462DB56F4}"/>
              </a:ext>
            </a:extLst>
          </p:cNvPr>
          <p:cNvSpPr txBox="1"/>
          <p:nvPr/>
        </p:nvSpPr>
        <p:spPr>
          <a:xfrm>
            <a:off x="1600200" y="2019300"/>
            <a:ext cx="15468600" cy="7166705"/>
          </a:xfrm>
          <a:prstGeom prst="rect">
            <a:avLst/>
          </a:prstGeom>
        </p:spPr>
        <p:txBody>
          <a:bodyPr wrap="square" lIns="0" tIns="0" rIns="0" bIns="0" rtlCol="0" anchor="t">
            <a:spAutoFit/>
          </a:bodyPr>
          <a:lstStyle/>
          <a:p>
            <a:pPr algn="just"/>
            <a:r>
              <a:rPr lang="en-GB" sz="2000" dirty="0">
                <a:latin typeface="Open Sauce" panose="020B0604020202020204" charset="0"/>
              </a:rPr>
              <a:t>Alam, M.S., 2021. Circular Economy: Consumer Perception for Remanufactured Goods. </a:t>
            </a:r>
            <a:endParaRPr lang="en-IN" sz="2000" dirty="0">
              <a:latin typeface="Open Sauce" panose="020B0604020202020204" charset="0"/>
            </a:endParaRPr>
          </a:p>
          <a:p>
            <a:pPr algn="just"/>
            <a:r>
              <a:rPr lang="en-GB" sz="2000" dirty="0">
                <a:latin typeface="Open Sauce" panose="020B0604020202020204" charset="0"/>
              </a:rPr>
              <a:t>Daramola, O., 2024. Building a Circular Supply Chain: Why It is Important to the United States Economy. </a:t>
            </a:r>
            <a:r>
              <a:rPr lang="en-GB" sz="2000" i="1" dirty="0">
                <a:latin typeface="Open Sauce" panose="020B0604020202020204" charset="0"/>
              </a:rPr>
              <a:t>Available at SSRN 4891229</a:t>
            </a:r>
            <a:r>
              <a:rPr lang="en-GB" sz="2000" dirty="0">
                <a:latin typeface="Open Sauce" panose="020B0604020202020204" charset="0"/>
              </a:rPr>
              <a:t>. </a:t>
            </a:r>
            <a:endParaRPr lang="en-IN" sz="2000" dirty="0">
              <a:latin typeface="Open Sauce" panose="020B0604020202020204" charset="0"/>
            </a:endParaRPr>
          </a:p>
          <a:p>
            <a:pPr algn="just"/>
            <a:r>
              <a:rPr lang="en-GB" sz="2000" dirty="0">
                <a:latin typeface="Open Sauce" panose="020B0604020202020204" charset="0"/>
              </a:rPr>
              <a:t>Haas, J.D., 2025. Beyond the Price Tag: Unveiling the Hidden Impacts of Tariffs on Businesses and Consumer </a:t>
            </a:r>
            <a:r>
              <a:rPr lang="en-GB" sz="2000" dirty="0" err="1">
                <a:latin typeface="Open Sauce" panose="020B0604020202020204" charset="0"/>
              </a:rPr>
              <a:t>Behavior</a:t>
            </a:r>
            <a:r>
              <a:rPr lang="en-GB" sz="2000" dirty="0">
                <a:latin typeface="Open Sauce" panose="020B0604020202020204" charset="0"/>
              </a:rPr>
              <a:t>. </a:t>
            </a:r>
            <a:endParaRPr lang="en-IN" sz="2000" dirty="0">
              <a:latin typeface="Open Sauce" panose="020B0604020202020204" charset="0"/>
            </a:endParaRPr>
          </a:p>
          <a:p>
            <a:pPr algn="just"/>
            <a:r>
              <a:rPr lang="en-GB" sz="2000" dirty="0">
                <a:latin typeface="Open Sauce" panose="020B0604020202020204" charset="0"/>
              </a:rPr>
              <a:t>Jha, S. and Fali, I.M., 2023. Retail Performance and Competitive Positioning of Nike and Adidas in Australia in the Period (2016-2017): A Comparative Statistical and Strategic Analysis. </a:t>
            </a:r>
            <a:r>
              <a:rPr lang="en-GB" sz="2000" i="1" dirty="0" err="1">
                <a:latin typeface="Open Sauce" panose="020B0604020202020204" charset="0"/>
              </a:rPr>
              <a:t>Qubahan</a:t>
            </a:r>
            <a:r>
              <a:rPr lang="en-GB" sz="2000" i="1" dirty="0">
                <a:latin typeface="Open Sauce" panose="020B0604020202020204" charset="0"/>
              </a:rPr>
              <a:t> </a:t>
            </a:r>
            <a:r>
              <a:rPr lang="en-GB" sz="2000" i="1" dirty="0" err="1">
                <a:latin typeface="Open Sauce" panose="020B0604020202020204" charset="0"/>
              </a:rPr>
              <a:t>EcoLead</a:t>
            </a:r>
            <a:r>
              <a:rPr lang="en-GB" sz="2000" i="1" dirty="0">
                <a:latin typeface="Open Sauce" panose="020B0604020202020204" charset="0"/>
              </a:rPr>
              <a:t> Journal</a:t>
            </a:r>
            <a:r>
              <a:rPr lang="en-GB" sz="2000" dirty="0">
                <a:latin typeface="Open Sauce" panose="020B0604020202020204" charset="0"/>
              </a:rPr>
              <a:t>, </a:t>
            </a:r>
            <a:r>
              <a:rPr lang="en-GB" sz="2000" i="1" dirty="0">
                <a:latin typeface="Open Sauce" panose="020B0604020202020204" charset="0"/>
              </a:rPr>
              <a:t>2</a:t>
            </a:r>
            <a:r>
              <a:rPr lang="en-GB" sz="2000" dirty="0">
                <a:latin typeface="Open Sauce" panose="020B0604020202020204" charset="0"/>
              </a:rPr>
              <a:t>(4). </a:t>
            </a:r>
            <a:endParaRPr lang="en-IN" sz="2000" dirty="0">
              <a:latin typeface="Open Sauce" panose="020B0604020202020204" charset="0"/>
            </a:endParaRPr>
          </a:p>
          <a:p>
            <a:pPr algn="just"/>
            <a:r>
              <a:rPr lang="en-GB" sz="2000" dirty="0" err="1">
                <a:latin typeface="Open Sauce" panose="020B0604020202020204" charset="0"/>
              </a:rPr>
              <a:t>Kouhihabibi</a:t>
            </a:r>
            <a:r>
              <a:rPr lang="en-GB" sz="2000" dirty="0">
                <a:latin typeface="Open Sauce" panose="020B0604020202020204" charset="0"/>
              </a:rPr>
              <a:t>, M., 2022. Linear economy versus circular economy: New raw material. </a:t>
            </a:r>
            <a:r>
              <a:rPr lang="en-GB" sz="2000" i="1" dirty="0">
                <a:latin typeface="Open Sauce" panose="020B0604020202020204" charset="0"/>
              </a:rPr>
              <a:t>Journal of Management and Economic Studies</a:t>
            </a:r>
            <a:r>
              <a:rPr lang="en-GB" sz="2000" dirty="0">
                <a:latin typeface="Open Sauce" panose="020B0604020202020204" charset="0"/>
              </a:rPr>
              <a:t>, </a:t>
            </a:r>
            <a:r>
              <a:rPr lang="en-GB" sz="2000" i="1" dirty="0">
                <a:latin typeface="Open Sauce" panose="020B0604020202020204" charset="0"/>
              </a:rPr>
              <a:t>4</a:t>
            </a:r>
            <a:r>
              <a:rPr lang="en-GB" sz="2000" dirty="0">
                <a:latin typeface="Open Sauce" panose="020B0604020202020204" charset="0"/>
              </a:rPr>
              <a:t>(3), pp.227-246. </a:t>
            </a:r>
            <a:endParaRPr lang="en-IN" sz="2000" dirty="0">
              <a:latin typeface="Open Sauce" panose="020B0604020202020204" charset="0"/>
            </a:endParaRPr>
          </a:p>
          <a:p>
            <a:pPr algn="just"/>
            <a:r>
              <a:rPr lang="en-GB" sz="2000" dirty="0">
                <a:latin typeface="Open Sauce" panose="020B0604020202020204" charset="0"/>
              </a:rPr>
              <a:t>Narayana, A., Oyama, N., Gough, R. and Calhoun, B., 2021. Nike Inc.: Strategic Communication Plan. </a:t>
            </a:r>
            <a:r>
              <a:rPr lang="en-GB" sz="2000" i="1" dirty="0">
                <a:latin typeface="Open Sauce" panose="020B0604020202020204" charset="0"/>
              </a:rPr>
              <a:t>Strategies</a:t>
            </a:r>
            <a:r>
              <a:rPr lang="en-GB" sz="2000" dirty="0">
                <a:latin typeface="Open Sauce" panose="020B0604020202020204" charset="0"/>
              </a:rPr>
              <a:t>, </a:t>
            </a:r>
            <a:r>
              <a:rPr lang="en-GB" sz="2000" i="1" dirty="0">
                <a:latin typeface="Open Sauce" panose="020B0604020202020204" charset="0"/>
              </a:rPr>
              <a:t>8</a:t>
            </a:r>
            <a:r>
              <a:rPr lang="en-GB" sz="2000" dirty="0">
                <a:latin typeface="Open Sauce" panose="020B0604020202020204" charset="0"/>
              </a:rPr>
              <a:t>(9). </a:t>
            </a:r>
            <a:endParaRPr lang="en-IN" sz="2000" dirty="0">
              <a:latin typeface="Open Sauce" panose="020B0604020202020204" charset="0"/>
            </a:endParaRPr>
          </a:p>
          <a:p>
            <a:pPr algn="just"/>
            <a:r>
              <a:rPr lang="en-GB" sz="2000" dirty="0">
                <a:latin typeface="Open Sauce" panose="020B0604020202020204" charset="0"/>
              </a:rPr>
              <a:t>Newcomb, T., 2019. </a:t>
            </a:r>
            <a:r>
              <a:rPr lang="en-GB" sz="2000" i="1" dirty="0">
                <a:latin typeface="Open Sauce" panose="020B0604020202020204" charset="0"/>
              </a:rPr>
              <a:t>Nike debuts Self-Fitting Smart-Sneaker technology as business model of future</a:t>
            </a:r>
            <a:r>
              <a:rPr lang="en-GB" sz="2000" dirty="0">
                <a:latin typeface="Open Sauce" panose="020B0604020202020204" charset="0"/>
              </a:rPr>
              <a:t>. https://www.forbes.com/sites/timnewcomb/2019/01/15/nike-debuts-self-fitting-smart-sneaker-technology-as-business-model-of-future/ (Accessed: June 17, 2026).</a:t>
            </a:r>
            <a:endParaRPr lang="en-IN" sz="2000" dirty="0">
              <a:latin typeface="Open Sauce" panose="020B0604020202020204" charset="0"/>
            </a:endParaRPr>
          </a:p>
          <a:p>
            <a:pPr algn="just"/>
            <a:r>
              <a:rPr lang="en-GB" sz="2000" dirty="0">
                <a:latin typeface="Open Sauce" panose="020B0604020202020204" charset="0"/>
              </a:rPr>
              <a:t>Nike, 2026. </a:t>
            </a:r>
            <a:r>
              <a:rPr lang="en-GB" sz="2000" i="1" dirty="0">
                <a:latin typeface="Open Sauce" panose="020B0604020202020204" charset="0"/>
              </a:rPr>
              <a:t>What is Nike’s mission? | Nike Help</a:t>
            </a:r>
            <a:r>
              <a:rPr lang="en-GB" sz="2000" dirty="0">
                <a:latin typeface="Open Sauce" panose="020B0604020202020204" charset="0"/>
              </a:rPr>
              <a:t>. https://www.nike.com/help/a/nikeinc-mission (Accessed: June 17, 2026).</a:t>
            </a:r>
            <a:endParaRPr lang="en-IN" sz="2000" dirty="0">
              <a:latin typeface="Open Sauce" panose="020B0604020202020204" charset="0"/>
            </a:endParaRPr>
          </a:p>
          <a:p>
            <a:pPr algn="just"/>
            <a:r>
              <a:rPr lang="en-GB" sz="2000" dirty="0">
                <a:latin typeface="Open Sauce" panose="020B0604020202020204" charset="0"/>
              </a:rPr>
              <a:t>Nørgaard, N., 2022. Environmental sustainability and social (in) justice in Nike’s Space Hippie campaign video–a multimodal approach. </a:t>
            </a:r>
            <a:r>
              <a:rPr lang="en-GB" sz="2000" i="1" dirty="0">
                <a:latin typeface="Open Sauce" panose="020B0604020202020204" charset="0"/>
              </a:rPr>
              <a:t>RASK-International journal of language and communication</a:t>
            </a:r>
            <a:r>
              <a:rPr lang="en-GB" sz="2000" dirty="0">
                <a:latin typeface="Open Sauce" panose="020B0604020202020204" charset="0"/>
              </a:rPr>
              <a:t>, (55), pp.75-94. </a:t>
            </a:r>
            <a:endParaRPr lang="en-IN" sz="2000" dirty="0">
              <a:latin typeface="Open Sauce" panose="020B0604020202020204" charset="0"/>
            </a:endParaRPr>
          </a:p>
          <a:p>
            <a:pPr algn="just"/>
            <a:r>
              <a:rPr lang="en-GB" sz="2000" dirty="0">
                <a:latin typeface="Open Sauce" panose="020B0604020202020204" charset="0"/>
              </a:rPr>
              <a:t>Potter, L., 2025. </a:t>
            </a:r>
            <a:r>
              <a:rPr lang="en-GB" sz="2000" i="1" dirty="0">
                <a:latin typeface="Open Sauce" panose="020B0604020202020204" charset="0"/>
              </a:rPr>
              <a:t>Tackling climate change in sport: Nike’s sustainable impact</a:t>
            </a:r>
            <a:r>
              <a:rPr lang="en-GB" sz="2000" dirty="0">
                <a:latin typeface="Open Sauce" panose="020B0604020202020204" charset="0"/>
              </a:rPr>
              <a:t>. https://sustainabilitymag.com/news/tackling-climate-change-in-sport-nikes-sustainable-impact (Accessed: June 17, 2026).</a:t>
            </a:r>
            <a:endParaRPr lang="en-IN" sz="2000" dirty="0">
              <a:latin typeface="Open Sauce" panose="020B0604020202020204" charset="0"/>
            </a:endParaRPr>
          </a:p>
          <a:p>
            <a:pPr algn="just"/>
            <a:r>
              <a:rPr lang="en-GB" sz="2000" dirty="0" err="1">
                <a:latin typeface="Open Sauce" panose="020B0604020202020204" charset="0"/>
              </a:rPr>
              <a:t>Puterisari</a:t>
            </a:r>
            <a:r>
              <a:rPr lang="en-GB" sz="2000" dirty="0">
                <a:latin typeface="Open Sauce" panose="020B0604020202020204" charset="0"/>
              </a:rPr>
              <a:t>, D.U., 2022. Strategic management in Industry 4.0: digital transformation in NIKE Inc. Using the dynamic capability approach. </a:t>
            </a:r>
            <a:r>
              <a:rPr lang="en-GB" sz="2000" i="1" dirty="0">
                <a:latin typeface="Open Sauce" panose="020B0604020202020204" charset="0"/>
              </a:rPr>
              <a:t>International Journal of Business, Humanities, Education and Social Sciences (IJBHES)</a:t>
            </a:r>
            <a:r>
              <a:rPr lang="en-GB" sz="2000" dirty="0">
                <a:latin typeface="Open Sauce" panose="020B0604020202020204" charset="0"/>
              </a:rPr>
              <a:t>, </a:t>
            </a:r>
            <a:r>
              <a:rPr lang="en-GB" sz="2000" i="1" dirty="0">
                <a:latin typeface="Open Sauce" panose="020B0604020202020204" charset="0"/>
              </a:rPr>
              <a:t>4</a:t>
            </a:r>
            <a:r>
              <a:rPr lang="en-GB" sz="2000" dirty="0">
                <a:latin typeface="Open Sauce" panose="020B0604020202020204" charset="0"/>
              </a:rPr>
              <a:t>(2), pp.103-108. </a:t>
            </a:r>
            <a:endParaRPr lang="en-IN" sz="2000" dirty="0">
              <a:latin typeface="Open Sauce" panose="020B0604020202020204" charset="0"/>
            </a:endParaRPr>
          </a:p>
          <a:p>
            <a:pPr algn="just"/>
            <a:r>
              <a:rPr lang="en-GB" sz="2000" dirty="0">
                <a:latin typeface="Open Sauce" panose="020B0604020202020204" charset="0"/>
              </a:rPr>
              <a:t>Sharma, A., Sharma, T. and Garga, P., 2025, November. From Waste to Worth: A Case Study Analysis of Circular Economy Practices in Leading Global Companies. In </a:t>
            </a:r>
            <a:r>
              <a:rPr lang="en-GB" sz="2000" i="1" dirty="0">
                <a:latin typeface="Open Sauce" panose="020B0604020202020204" charset="0"/>
              </a:rPr>
              <a:t>2nd International Conference on Sustainable Business Practices and Innovative Models (ICSBPIM-2025)</a:t>
            </a:r>
            <a:r>
              <a:rPr lang="en-GB" sz="2000" dirty="0">
                <a:latin typeface="Open Sauce" panose="020B0604020202020204" charset="0"/>
              </a:rPr>
              <a:t> (pp. 841-853). Atlantis Press. </a:t>
            </a:r>
            <a:endParaRPr lang="en-IN" sz="2000" dirty="0">
              <a:latin typeface="Open Sauce" panose="020B0604020202020204" charset="0"/>
            </a:endParaRPr>
          </a:p>
          <a:p>
            <a:pPr marL="269874" lvl="1" algn="just">
              <a:lnSpc>
                <a:spcPts val="3499"/>
              </a:lnSpc>
            </a:pPr>
            <a:endParaRPr lang="en-US" sz="2000" spc="-49" dirty="0">
              <a:solidFill>
                <a:srgbClr val="1D1B1A"/>
              </a:solidFill>
              <a:latin typeface="Open Sauce" panose="020B0604020202020204" charset="0"/>
              <a:ea typeface="Open Sauce"/>
              <a:cs typeface="Open Sauce"/>
              <a:sym typeface="Open Sauce"/>
            </a:endParaRPr>
          </a:p>
        </p:txBody>
      </p:sp>
      <p:pic>
        <p:nvPicPr>
          <p:cNvPr id="25" name="Picture 24">
            <a:extLst>
              <a:ext uri="{FF2B5EF4-FFF2-40B4-BE49-F238E27FC236}">
                <a16:creationId xmlns:a16="http://schemas.microsoft.com/office/drawing/2014/main" id="{58E7EEF5-98BF-A9C3-F23D-52F5865AA858}"/>
              </a:ext>
            </a:extLst>
          </p:cNvPr>
          <p:cNvPicPr>
            <a:picLocks noChangeAspect="1"/>
          </p:cNvPicPr>
          <p:nvPr/>
        </p:nvPicPr>
        <p:blipFill>
          <a:blip r:embed="rId5"/>
          <a:stretch>
            <a:fillRect/>
          </a:stretch>
        </p:blipFill>
        <p:spPr>
          <a:xfrm>
            <a:off x="1219200" y="495300"/>
            <a:ext cx="1295400" cy="728662"/>
          </a:xfrm>
          <a:prstGeom prst="rect">
            <a:avLst/>
          </a:prstGeom>
        </p:spPr>
      </p:pic>
    </p:spTree>
    <p:extLst>
      <p:ext uri="{BB962C8B-B14F-4D97-AF65-F5344CB8AC3E}">
        <p14:creationId xmlns:p14="http://schemas.microsoft.com/office/powerpoint/2010/main" val="2236931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981216-19F3-C5F0-F5E2-F1EDA7D07939}"/>
              </a:ext>
            </a:extLst>
          </p:cNvPr>
          <p:cNvPicPr>
            <a:picLocks noChangeAspect="1"/>
          </p:cNvPicPr>
          <p:nvPr/>
        </p:nvPicPr>
        <p:blipFill>
          <a:blip r:embed="rId2"/>
          <a:stretch>
            <a:fillRect/>
          </a:stretch>
        </p:blipFill>
        <p:spPr>
          <a:xfrm>
            <a:off x="5257800" y="0"/>
            <a:ext cx="7048500" cy="7048500"/>
          </a:xfrm>
          <a:prstGeom prst="rect">
            <a:avLst/>
          </a:prstGeom>
        </p:spPr>
      </p:pic>
      <p:pic>
        <p:nvPicPr>
          <p:cNvPr id="4" name="Picture 3" descr="Nike Logo Vector Art, Icons, and ...">
            <a:extLst>
              <a:ext uri="{FF2B5EF4-FFF2-40B4-BE49-F238E27FC236}">
                <a16:creationId xmlns:a16="http://schemas.microsoft.com/office/drawing/2014/main" id="{1A71199C-65C7-969B-DB89-F66D5D12504B}"/>
              </a:ext>
            </a:extLst>
          </p:cNvPr>
          <p:cNvPicPr>
            <a:picLocks noChangeAspect="1"/>
          </p:cNvPicPr>
          <p:nvPr/>
        </p:nvPicPr>
        <p:blipFill>
          <a:blip r:embed="rId3"/>
          <a:stretch>
            <a:fillRect/>
          </a:stretch>
        </p:blipFill>
        <p:spPr>
          <a:xfrm>
            <a:off x="6858000" y="6829425"/>
            <a:ext cx="4224033" cy="3457575"/>
          </a:xfrm>
          <a:prstGeom prst="rect">
            <a:avLst/>
          </a:prstGeom>
        </p:spPr>
      </p:pic>
    </p:spTree>
    <p:extLst>
      <p:ext uri="{BB962C8B-B14F-4D97-AF65-F5344CB8AC3E}">
        <p14:creationId xmlns:p14="http://schemas.microsoft.com/office/powerpoint/2010/main" val="246169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p:cNvGrpSpPr/>
          <p:nvPr/>
        </p:nvGrpSpPr>
        <p:grpSpPr>
          <a:xfrm>
            <a:off x="457200" y="2933700"/>
            <a:ext cx="6972300" cy="5029200"/>
            <a:chOff x="0" y="0"/>
            <a:chExt cx="1831224" cy="1589930"/>
          </a:xfrm>
        </p:grpSpPr>
        <p:sp>
          <p:nvSpPr>
            <p:cNvPr id="4" name="Freeform 4"/>
            <p:cNvSpPr/>
            <p:nvPr/>
          </p:nvSpPr>
          <p:spPr>
            <a:xfrm>
              <a:off x="0" y="0"/>
              <a:ext cx="1831224" cy="1589930"/>
            </a:xfrm>
            <a:custGeom>
              <a:avLst/>
              <a:gdLst/>
              <a:ahLst/>
              <a:cxnLst/>
              <a:rect l="l" t="t" r="r" b="b"/>
              <a:pathLst>
                <a:path w="1831224" h="1589930">
                  <a:moveTo>
                    <a:pt x="16702" y="0"/>
                  </a:moveTo>
                  <a:lnTo>
                    <a:pt x="1814522" y="0"/>
                  </a:lnTo>
                  <a:cubicBezTo>
                    <a:pt x="1823746" y="0"/>
                    <a:pt x="1831224" y="7478"/>
                    <a:pt x="1831224" y="16702"/>
                  </a:cubicBezTo>
                  <a:lnTo>
                    <a:pt x="1831224" y="1573227"/>
                  </a:lnTo>
                  <a:cubicBezTo>
                    <a:pt x="1831224" y="1577657"/>
                    <a:pt x="1829464" y="1581905"/>
                    <a:pt x="1826332" y="1585038"/>
                  </a:cubicBezTo>
                  <a:cubicBezTo>
                    <a:pt x="1823200" y="1588170"/>
                    <a:pt x="1818951" y="1589930"/>
                    <a:pt x="1814522" y="1589930"/>
                  </a:cubicBezTo>
                  <a:lnTo>
                    <a:pt x="16702" y="1589930"/>
                  </a:lnTo>
                  <a:cubicBezTo>
                    <a:pt x="12272" y="1589930"/>
                    <a:pt x="8024" y="1588170"/>
                    <a:pt x="4892" y="1585038"/>
                  </a:cubicBezTo>
                  <a:cubicBezTo>
                    <a:pt x="1760" y="1581905"/>
                    <a:pt x="0" y="1577657"/>
                    <a:pt x="0" y="1573227"/>
                  </a:cubicBezTo>
                  <a:lnTo>
                    <a:pt x="0" y="16702"/>
                  </a:lnTo>
                  <a:cubicBezTo>
                    <a:pt x="0" y="12272"/>
                    <a:pt x="1760" y="8024"/>
                    <a:pt x="4892" y="4892"/>
                  </a:cubicBezTo>
                  <a:cubicBezTo>
                    <a:pt x="8024" y="1760"/>
                    <a:pt x="12272" y="0"/>
                    <a:pt x="16702" y="0"/>
                  </a:cubicBezTo>
                  <a:close/>
                </a:path>
              </a:pathLst>
            </a:custGeom>
            <a:solidFill>
              <a:srgbClr val="F82929"/>
            </a:solidFill>
            <a:ln w="19050" cap="sq">
              <a:solidFill>
                <a:srgbClr val="1D1B1A"/>
              </a:solidFill>
              <a:prstDash val="solid"/>
              <a:miter/>
            </a:ln>
          </p:spPr>
        </p:sp>
        <p:sp>
          <p:nvSpPr>
            <p:cNvPr id="5" name="TextBox 5"/>
            <p:cNvSpPr txBox="1"/>
            <p:nvPr/>
          </p:nvSpPr>
          <p:spPr>
            <a:xfrm>
              <a:off x="0" y="47625"/>
              <a:ext cx="1831224" cy="1542305"/>
            </a:xfrm>
            <a:prstGeom prst="rect">
              <a:avLst/>
            </a:prstGeom>
          </p:spPr>
          <p:txBody>
            <a:bodyPr lIns="50800" tIns="50800" rIns="50800" bIns="50800" rtlCol="0" anchor="ctr"/>
            <a:lstStyle/>
            <a:p>
              <a:pPr algn="ctr">
                <a:lnSpc>
                  <a:spcPts val="1134"/>
                </a:lnSpc>
              </a:pPr>
              <a:endParaRPr/>
            </a:p>
          </p:txBody>
        </p:sp>
      </p:grpSp>
      <p:grpSp>
        <p:nvGrpSpPr>
          <p:cNvPr id="6" name="Group 6"/>
          <p:cNvGrpSpPr/>
          <p:nvPr/>
        </p:nvGrpSpPr>
        <p:grpSpPr>
          <a:xfrm>
            <a:off x="16237385" y="509143"/>
            <a:ext cx="752965" cy="780995"/>
            <a:chOff x="0" y="0"/>
            <a:chExt cx="812800" cy="843057"/>
          </a:xfrm>
        </p:grpSpPr>
        <p:sp>
          <p:nvSpPr>
            <p:cNvPr id="7" name="Freeform 7"/>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txBody>
            <a:bodyPr/>
            <a:lstStyle/>
            <a:p>
              <a:endParaRPr lang="en-CA" dirty="0"/>
            </a:p>
          </p:txBody>
        </p:sp>
        <p:sp>
          <p:nvSpPr>
            <p:cNvPr id="8" name="TextBox 8"/>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9" name="Freeform 9"/>
          <p:cNvSpPr/>
          <p:nvPr/>
        </p:nvSpPr>
        <p:spPr>
          <a:xfrm>
            <a:off x="16323608" y="590549"/>
            <a:ext cx="580519" cy="580519"/>
          </a:xfrm>
          <a:custGeom>
            <a:avLst/>
            <a:gdLst/>
            <a:ahLst/>
            <a:cxnLst/>
            <a:rect l="l" t="t" r="r" b="b"/>
            <a:pathLst>
              <a:path w="580519" h="580519">
                <a:moveTo>
                  <a:pt x="0" y="0"/>
                </a:moveTo>
                <a:lnTo>
                  <a:pt x="580519" y="0"/>
                </a:lnTo>
                <a:lnTo>
                  <a:pt x="580519" y="580518"/>
                </a:lnTo>
                <a:lnTo>
                  <a:pt x="0" y="5805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3657600" y="723900"/>
            <a:ext cx="9777144" cy="582852"/>
          </a:xfrm>
          <a:prstGeom prst="rect">
            <a:avLst/>
          </a:prstGeom>
        </p:spPr>
        <p:txBody>
          <a:bodyPr lIns="0" tIns="0" rIns="0" bIns="0" rtlCol="0" anchor="t">
            <a:spAutoFit/>
          </a:bodyPr>
          <a:lstStyle/>
          <a:p>
            <a:pPr algn="ctr">
              <a:lnSpc>
                <a:spcPts val="4268"/>
              </a:lnSpc>
            </a:pPr>
            <a:r>
              <a:rPr lang="en-US" sz="4400" dirty="0">
                <a:solidFill>
                  <a:srgbClr val="1D1B1A"/>
                </a:solidFill>
                <a:latin typeface="League Spartan"/>
                <a:ea typeface="League Spartan"/>
                <a:cs typeface="League Spartan"/>
                <a:sym typeface="League Spartan"/>
              </a:rPr>
              <a:t>Introduction</a:t>
            </a:r>
          </a:p>
        </p:txBody>
      </p:sp>
      <p:sp>
        <p:nvSpPr>
          <p:cNvPr id="13" name="TextBox 13"/>
          <p:cNvSpPr txBox="1"/>
          <p:nvPr/>
        </p:nvSpPr>
        <p:spPr>
          <a:xfrm>
            <a:off x="7848600" y="2857500"/>
            <a:ext cx="10306373" cy="5472267"/>
          </a:xfrm>
          <a:prstGeom prst="rect">
            <a:avLst/>
          </a:prstGeom>
        </p:spPr>
        <p:txBody>
          <a:bodyPr lIns="0" tIns="0" rIns="0" bIns="0" rtlCol="0" anchor="t">
            <a:spAutoFit/>
          </a:bodyPr>
          <a:lstStyle/>
          <a:p>
            <a:pPr marL="735632" lvl="1" indent="-367816" algn="l">
              <a:lnSpc>
                <a:spcPct val="150000"/>
              </a:lnSpc>
              <a:buFont typeface="Arial"/>
              <a:buChar char="•"/>
            </a:pPr>
            <a:r>
              <a:rPr lang="en-GB" sz="2400" spc="-68" noProof="0" dirty="0">
                <a:solidFill>
                  <a:srgbClr val="1D1B1A"/>
                </a:solidFill>
                <a:latin typeface="Open Sauce" panose="020B0604020202020204" charset="0"/>
                <a:ea typeface="Open Sauce"/>
                <a:cs typeface="Times New Roman" panose="02020603050405020304" pitchFamily="18" charset="0"/>
                <a:sym typeface="Open Sauce"/>
              </a:rPr>
              <a:t>It will first introduce Nike as a leading global sports footwear company and establish its position in the rising and changing market environment.</a:t>
            </a:r>
          </a:p>
          <a:p>
            <a:pPr marL="735632" lvl="1" indent="-367816" algn="l">
              <a:lnSpc>
                <a:spcPct val="150000"/>
              </a:lnSpc>
              <a:buFont typeface="Arial"/>
              <a:buChar char="•"/>
            </a:pPr>
            <a:r>
              <a:rPr lang="en-GB" sz="2400" spc="-68" noProof="0" dirty="0">
                <a:solidFill>
                  <a:srgbClr val="1D1B1A"/>
                </a:solidFill>
                <a:latin typeface="Open Sauce" panose="020B0604020202020204" charset="0"/>
                <a:ea typeface="Open Sauce"/>
                <a:cs typeface="Times New Roman" panose="02020603050405020304" pitchFamily="18" charset="0"/>
                <a:sym typeface="Open Sauce"/>
              </a:rPr>
              <a:t>The primary new reality that the organisation faces today which is related to the sustainability pressure and the digital transformation, will be analysed.</a:t>
            </a:r>
          </a:p>
          <a:p>
            <a:pPr marL="735632" lvl="1" indent="-367816" algn="l">
              <a:lnSpc>
                <a:spcPct val="150000"/>
              </a:lnSpc>
              <a:buFont typeface="Arial"/>
              <a:buChar char="•"/>
            </a:pPr>
            <a:r>
              <a:rPr lang="en-GB" sz="2400" spc="-68" noProof="0" dirty="0">
                <a:solidFill>
                  <a:srgbClr val="1D1B1A"/>
                </a:solidFill>
                <a:latin typeface="Open Sauce" panose="020B0604020202020204" charset="0"/>
                <a:ea typeface="Open Sauce"/>
                <a:cs typeface="Times New Roman" panose="02020603050405020304" pitchFamily="18" charset="0"/>
                <a:sym typeface="Open Sauce"/>
              </a:rPr>
              <a:t>The 4 Ps innovation model will be used to assess the present Nike's innovation space matching the proposed strategic recommendations with the implementation roadmap and the final CTA.</a:t>
            </a:r>
          </a:p>
        </p:txBody>
      </p:sp>
      <p:pic>
        <p:nvPicPr>
          <p:cNvPr id="11" name="Picture 10">
            <a:extLst>
              <a:ext uri="{FF2B5EF4-FFF2-40B4-BE49-F238E27FC236}">
                <a16:creationId xmlns:a16="http://schemas.microsoft.com/office/drawing/2014/main" id="{5FE76630-6B77-2FC1-83EA-7C7D10EC2D28}"/>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22" name="Picture 21">
            <a:extLst>
              <a:ext uri="{FF2B5EF4-FFF2-40B4-BE49-F238E27FC236}">
                <a16:creationId xmlns:a16="http://schemas.microsoft.com/office/drawing/2014/main" id="{F3AB3553-F1CE-8FAD-DAB6-9A7739A64275}"/>
              </a:ext>
            </a:extLst>
          </p:cNvPr>
          <p:cNvPicPr>
            <a:picLocks noChangeAspect="1"/>
          </p:cNvPicPr>
          <p:nvPr/>
        </p:nvPicPr>
        <p:blipFill>
          <a:blip r:embed="rId6"/>
          <a:stretch>
            <a:fillRect/>
          </a:stretch>
        </p:blipFill>
        <p:spPr>
          <a:xfrm>
            <a:off x="457200" y="1562100"/>
            <a:ext cx="7162800" cy="71628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sp>
        <p:nvSpPr>
          <p:cNvPr id="3" name="TextBox 3"/>
          <p:cNvSpPr txBox="1"/>
          <p:nvPr/>
        </p:nvSpPr>
        <p:spPr>
          <a:xfrm>
            <a:off x="16034591" y="766156"/>
            <a:ext cx="970584" cy="164593"/>
          </a:xfrm>
          <a:prstGeom prst="rect">
            <a:avLst/>
          </a:prstGeom>
        </p:spPr>
        <p:txBody>
          <a:bodyPr lIns="0" tIns="0" rIns="0" bIns="0" rtlCol="0" anchor="t">
            <a:spAutoFit/>
          </a:bodyPr>
          <a:lstStyle/>
          <a:p>
            <a:pPr algn="ctr">
              <a:lnSpc>
                <a:spcPts val="1134"/>
              </a:lnSpc>
            </a:pPr>
            <a:r>
              <a:rPr lang="en-US" sz="1400" b="1" spc="-28">
                <a:solidFill>
                  <a:srgbClr val="FFF8F8"/>
                </a:solidFill>
                <a:latin typeface="Open Sauce Bold"/>
                <a:ea typeface="Open Sauce Bold"/>
                <a:cs typeface="Open Sauce Bold"/>
                <a:sym typeface="Open Sauce Bold"/>
              </a:rPr>
              <a:t>Contact</a:t>
            </a:r>
          </a:p>
        </p:txBody>
      </p:sp>
      <p:grpSp>
        <p:nvGrpSpPr>
          <p:cNvPr id="4" name="Group 4"/>
          <p:cNvGrpSpPr/>
          <p:nvPr/>
        </p:nvGrpSpPr>
        <p:grpSpPr>
          <a:xfrm>
            <a:off x="16237385" y="509143"/>
            <a:ext cx="752965" cy="780995"/>
            <a:chOff x="0" y="0"/>
            <a:chExt cx="812800" cy="843057"/>
          </a:xfrm>
        </p:grpSpPr>
        <p:sp>
          <p:nvSpPr>
            <p:cNvPr id="5" name="Freeform 5"/>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6" name="TextBox 6"/>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7" name="Freeform 7"/>
          <p:cNvSpPr/>
          <p:nvPr/>
        </p:nvSpPr>
        <p:spPr>
          <a:xfrm>
            <a:off x="16323608" y="590549"/>
            <a:ext cx="580519" cy="580519"/>
          </a:xfrm>
          <a:custGeom>
            <a:avLst/>
            <a:gdLst/>
            <a:ahLst/>
            <a:cxnLst/>
            <a:rect l="l" t="t" r="r" b="b"/>
            <a:pathLst>
              <a:path w="580519" h="580519">
                <a:moveTo>
                  <a:pt x="0" y="0"/>
                </a:moveTo>
                <a:lnTo>
                  <a:pt x="580519" y="0"/>
                </a:lnTo>
                <a:lnTo>
                  <a:pt x="580519" y="580518"/>
                </a:lnTo>
                <a:lnTo>
                  <a:pt x="0" y="5805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9" name="Group 9"/>
          <p:cNvGrpSpPr/>
          <p:nvPr/>
        </p:nvGrpSpPr>
        <p:grpSpPr>
          <a:xfrm>
            <a:off x="11554582" y="3543300"/>
            <a:ext cx="6511018" cy="4724400"/>
            <a:chOff x="0" y="0"/>
            <a:chExt cx="1714836" cy="1591920"/>
          </a:xfrm>
        </p:grpSpPr>
        <p:sp>
          <p:nvSpPr>
            <p:cNvPr id="10" name="Freeform 10"/>
            <p:cNvSpPr/>
            <p:nvPr/>
          </p:nvSpPr>
          <p:spPr>
            <a:xfrm>
              <a:off x="0" y="0"/>
              <a:ext cx="1714836" cy="1591920"/>
            </a:xfrm>
            <a:custGeom>
              <a:avLst/>
              <a:gdLst/>
              <a:ahLst/>
              <a:cxnLst/>
              <a:rect l="l" t="t" r="r" b="b"/>
              <a:pathLst>
                <a:path w="1714836" h="1591920">
                  <a:moveTo>
                    <a:pt x="17836" y="0"/>
                  </a:moveTo>
                  <a:lnTo>
                    <a:pt x="1697000" y="0"/>
                  </a:lnTo>
                  <a:cubicBezTo>
                    <a:pt x="1706851" y="0"/>
                    <a:pt x="1714836" y="7985"/>
                    <a:pt x="1714836" y="17836"/>
                  </a:cubicBezTo>
                  <a:lnTo>
                    <a:pt x="1714836" y="1574084"/>
                  </a:lnTo>
                  <a:cubicBezTo>
                    <a:pt x="1714836" y="1583934"/>
                    <a:pt x="1706851" y="1591920"/>
                    <a:pt x="1697000" y="1591920"/>
                  </a:cubicBezTo>
                  <a:lnTo>
                    <a:pt x="17836" y="1591920"/>
                  </a:lnTo>
                  <a:cubicBezTo>
                    <a:pt x="7985" y="1591920"/>
                    <a:pt x="0" y="1583934"/>
                    <a:pt x="0" y="1574084"/>
                  </a:cubicBezTo>
                  <a:lnTo>
                    <a:pt x="0" y="17836"/>
                  </a:lnTo>
                  <a:cubicBezTo>
                    <a:pt x="0" y="7985"/>
                    <a:pt x="7985" y="0"/>
                    <a:pt x="17836" y="0"/>
                  </a:cubicBezTo>
                  <a:close/>
                </a:path>
              </a:pathLst>
            </a:custGeom>
            <a:solidFill>
              <a:srgbClr val="F82929"/>
            </a:solidFill>
            <a:ln w="19050" cap="sq">
              <a:solidFill>
                <a:srgbClr val="1D1B1A"/>
              </a:solidFill>
              <a:prstDash val="solid"/>
              <a:miter/>
            </a:ln>
          </p:spPr>
        </p:sp>
        <p:sp>
          <p:nvSpPr>
            <p:cNvPr id="11" name="TextBox 11"/>
            <p:cNvSpPr txBox="1"/>
            <p:nvPr/>
          </p:nvSpPr>
          <p:spPr>
            <a:xfrm>
              <a:off x="0" y="47625"/>
              <a:ext cx="1714836" cy="1544295"/>
            </a:xfrm>
            <a:prstGeom prst="rect">
              <a:avLst/>
            </a:prstGeom>
          </p:spPr>
          <p:txBody>
            <a:bodyPr lIns="50800" tIns="50800" rIns="50800" bIns="50800" rtlCol="0" anchor="ctr"/>
            <a:lstStyle/>
            <a:p>
              <a:pPr algn="ctr">
                <a:lnSpc>
                  <a:spcPts val="1134"/>
                </a:lnSpc>
              </a:pPr>
              <a:endParaRPr/>
            </a:p>
          </p:txBody>
        </p:sp>
      </p:grpSp>
      <p:sp>
        <p:nvSpPr>
          <p:cNvPr id="13" name="TextBox 13"/>
          <p:cNvSpPr txBox="1"/>
          <p:nvPr/>
        </p:nvSpPr>
        <p:spPr>
          <a:xfrm>
            <a:off x="3963151" y="588108"/>
            <a:ext cx="10361697" cy="583733"/>
          </a:xfrm>
          <a:prstGeom prst="rect">
            <a:avLst/>
          </a:prstGeom>
        </p:spPr>
        <p:txBody>
          <a:bodyPr lIns="0" tIns="0" rIns="0" bIns="0" rtlCol="0" anchor="t">
            <a:spAutoFit/>
          </a:bodyPr>
          <a:lstStyle/>
          <a:p>
            <a:pPr algn="ctr">
              <a:lnSpc>
                <a:spcPts val="4345"/>
              </a:lnSpc>
            </a:pPr>
            <a:r>
              <a:rPr lang="en-US" sz="4479" dirty="0">
                <a:solidFill>
                  <a:srgbClr val="1D1B1A"/>
                </a:solidFill>
                <a:latin typeface="League Spartan"/>
                <a:ea typeface="League Spartan"/>
                <a:cs typeface="League Spartan"/>
                <a:sym typeface="League Spartan"/>
              </a:rPr>
              <a:t>The Case for Innovation</a:t>
            </a:r>
          </a:p>
        </p:txBody>
      </p:sp>
      <p:sp>
        <p:nvSpPr>
          <p:cNvPr id="14" name="TextBox 14"/>
          <p:cNvSpPr txBox="1"/>
          <p:nvPr/>
        </p:nvSpPr>
        <p:spPr>
          <a:xfrm>
            <a:off x="0" y="2857500"/>
            <a:ext cx="11202311" cy="6384248"/>
          </a:xfrm>
          <a:prstGeom prst="rect">
            <a:avLst/>
          </a:prstGeom>
        </p:spPr>
        <p:txBody>
          <a:bodyPr lIns="0" tIns="0" rIns="0" bIns="0" rtlCol="0" anchor="t">
            <a:spAutoFit/>
          </a:bodyPr>
          <a:lstStyle/>
          <a:p>
            <a:pPr marL="772319" lvl="1" indent="-386160" algn="l">
              <a:lnSpc>
                <a:spcPct val="150000"/>
              </a:lnSpc>
              <a:buFont typeface="Arial"/>
              <a:buChar char="•"/>
            </a:pPr>
            <a:r>
              <a:rPr lang="en-US" sz="2800" spc="-71" dirty="0">
                <a:solidFill>
                  <a:srgbClr val="1D1B1A"/>
                </a:solidFill>
                <a:latin typeface="Open Sauce" panose="020B0604020202020204" charset="0"/>
                <a:ea typeface="Open Sauce"/>
                <a:cs typeface="Times New Roman" panose="02020603050405020304" pitchFamily="18" charset="0"/>
                <a:sym typeface="Open Sauce"/>
              </a:rPr>
              <a:t>The market is volatile and the sportswear market leader Nike has to strive to be a leader by developing premium products and continually modifying its business model (Jha and Fali, 2023). </a:t>
            </a:r>
          </a:p>
          <a:p>
            <a:pPr marL="772319" lvl="1" indent="-386160" algn="l">
              <a:lnSpc>
                <a:spcPct val="150000"/>
              </a:lnSpc>
              <a:buFont typeface="Arial"/>
              <a:buChar char="•"/>
            </a:pPr>
            <a:r>
              <a:rPr lang="en-US" sz="2800" spc="-71" dirty="0">
                <a:solidFill>
                  <a:srgbClr val="1D1B1A"/>
                </a:solidFill>
                <a:latin typeface="Open Sauce" panose="020B0604020202020204" charset="0"/>
                <a:ea typeface="Open Sauce"/>
                <a:cs typeface="Times New Roman" panose="02020603050405020304" pitchFamily="18" charset="0"/>
                <a:sym typeface="Open Sauce"/>
              </a:rPr>
              <a:t>Nike experienced problems in its revenues and its position, which led the company to consider possibilities beyond its old competencies and to continue to innovate (Potter, 2025).</a:t>
            </a:r>
          </a:p>
          <a:p>
            <a:pPr marL="772319" lvl="1" indent="-386160" algn="l">
              <a:lnSpc>
                <a:spcPct val="150000"/>
              </a:lnSpc>
              <a:buFont typeface="Arial"/>
              <a:buChar char="•"/>
            </a:pPr>
            <a:r>
              <a:rPr lang="en-US" sz="2800" spc="-71" dirty="0">
                <a:solidFill>
                  <a:srgbClr val="1D1B1A"/>
                </a:solidFill>
                <a:latin typeface="Open Sauce" panose="020B0604020202020204" charset="0"/>
                <a:ea typeface="Open Sauce"/>
                <a:cs typeface="Times New Roman" panose="02020603050405020304" pitchFamily="18" charset="0"/>
                <a:sym typeface="Open Sauce"/>
              </a:rPr>
              <a:t>Market-driven forces and the significant value of an active and dynamic innovation strategy need to be included so that Nike can survive and capture new opportunities.</a:t>
            </a:r>
          </a:p>
        </p:txBody>
      </p:sp>
      <p:pic>
        <p:nvPicPr>
          <p:cNvPr id="17" name="Picture 16">
            <a:extLst>
              <a:ext uri="{FF2B5EF4-FFF2-40B4-BE49-F238E27FC236}">
                <a16:creationId xmlns:a16="http://schemas.microsoft.com/office/drawing/2014/main" id="{542CF4B5-55C9-F90D-F691-FC0F35276B7A}"/>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21" name="Picture 20">
            <a:extLst>
              <a:ext uri="{FF2B5EF4-FFF2-40B4-BE49-F238E27FC236}">
                <a16:creationId xmlns:a16="http://schemas.microsoft.com/office/drawing/2014/main" id="{70A367F4-6C40-66D4-5B49-A771BF305315}"/>
              </a:ext>
            </a:extLst>
          </p:cNvPr>
          <p:cNvPicPr>
            <a:picLocks noChangeAspect="1"/>
          </p:cNvPicPr>
          <p:nvPr/>
        </p:nvPicPr>
        <p:blipFill>
          <a:blip r:embed="rId6"/>
          <a:stretch>
            <a:fillRect/>
          </a:stretch>
        </p:blipFill>
        <p:spPr>
          <a:xfrm>
            <a:off x="11688536" y="3771900"/>
            <a:ext cx="6286500" cy="4191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sp>
        <p:nvSpPr>
          <p:cNvPr id="3" name="TextBox 3"/>
          <p:cNvSpPr txBox="1"/>
          <p:nvPr/>
        </p:nvSpPr>
        <p:spPr>
          <a:xfrm>
            <a:off x="16034591" y="766156"/>
            <a:ext cx="970584" cy="164593"/>
          </a:xfrm>
          <a:prstGeom prst="rect">
            <a:avLst/>
          </a:prstGeom>
        </p:spPr>
        <p:txBody>
          <a:bodyPr lIns="0" tIns="0" rIns="0" bIns="0" rtlCol="0" anchor="t">
            <a:spAutoFit/>
          </a:bodyPr>
          <a:lstStyle/>
          <a:p>
            <a:pPr algn="ctr">
              <a:lnSpc>
                <a:spcPts val="1134"/>
              </a:lnSpc>
            </a:pPr>
            <a:r>
              <a:rPr lang="en-US" sz="1400" b="1" spc="-28">
                <a:solidFill>
                  <a:srgbClr val="FFF8F8"/>
                </a:solidFill>
                <a:latin typeface="Open Sauce Bold"/>
                <a:ea typeface="Open Sauce Bold"/>
                <a:cs typeface="Open Sauce Bold"/>
                <a:sym typeface="Open Sauce Bold"/>
              </a:rPr>
              <a:t>Contact</a:t>
            </a:r>
          </a:p>
        </p:txBody>
      </p:sp>
      <p:grpSp>
        <p:nvGrpSpPr>
          <p:cNvPr id="4" name="Group 4"/>
          <p:cNvGrpSpPr/>
          <p:nvPr/>
        </p:nvGrpSpPr>
        <p:grpSpPr>
          <a:xfrm>
            <a:off x="16237385" y="509143"/>
            <a:ext cx="752965" cy="780995"/>
            <a:chOff x="0" y="0"/>
            <a:chExt cx="812800" cy="843057"/>
          </a:xfrm>
        </p:grpSpPr>
        <p:sp>
          <p:nvSpPr>
            <p:cNvPr id="5" name="Freeform 5"/>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6" name="TextBox 6"/>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7" name="Freeform 7"/>
          <p:cNvSpPr/>
          <p:nvPr/>
        </p:nvSpPr>
        <p:spPr>
          <a:xfrm>
            <a:off x="16323608" y="590549"/>
            <a:ext cx="580519" cy="580519"/>
          </a:xfrm>
          <a:custGeom>
            <a:avLst/>
            <a:gdLst/>
            <a:ahLst/>
            <a:cxnLst/>
            <a:rect l="l" t="t" r="r" b="b"/>
            <a:pathLst>
              <a:path w="580519" h="580519">
                <a:moveTo>
                  <a:pt x="0" y="0"/>
                </a:moveTo>
                <a:lnTo>
                  <a:pt x="580519" y="0"/>
                </a:lnTo>
                <a:lnTo>
                  <a:pt x="580519" y="580518"/>
                </a:lnTo>
                <a:lnTo>
                  <a:pt x="0" y="5805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9" name="Group 9"/>
          <p:cNvGrpSpPr/>
          <p:nvPr/>
        </p:nvGrpSpPr>
        <p:grpSpPr>
          <a:xfrm>
            <a:off x="11582400" y="2705100"/>
            <a:ext cx="5105400" cy="6825343"/>
            <a:chOff x="0" y="0"/>
            <a:chExt cx="2480955" cy="1530497"/>
          </a:xfrm>
        </p:grpSpPr>
        <p:sp>
          <p:nvSpPr>
            <p:cNvPr id="10" name="Freeform 10"/>
            <p:cNvSpPr/>
            <p:nvPr/>
          </p:nvSpPr>
          <p:spPr>
            <a:xfrm>
              <a:off x="0" y="0"/>
              <a:ext cx="2480955" cy="1530497"/>
            </a:xfrm>
            <a:custGeom>
              <a:avLst/>
              <a:gdLst/>
              <a:ahLst/>
              <a:cxnLst/>
              <a:rect l="l" t="t" r="r" b="b"/>
              <a:pathLst>
                <a:path w="2480955" h="1530497">
                  <a:moveTo>
                    <a:pt x="12328" y="0"/>
                  </a:moveTo>
                  <a:lnTo>
                    <a:pt x="2468627" y="0"/>
                  </a:lnTo>
                  <a:cubicBezTo>
                    <a:pt x="2475436" y="0"/>
                    <a:pt x="2480955" y="5519"/>
                    <a:pt x="2480955" y="12328"/>
                  </a:cubicBezTo>
                  <a:lnTo>
                    <a:pt x="2480955" y="1518169"/>
                  </a:lnTo>
                  <a:cubicBezTo>
                    <a:pt x="2480955" y="1524978"/>
                    <a:pt x="2475436" y="1530497"/>
                    <a:pt x="2468627" y="1530497"/>
                  </a:cubicBezTo>
                  <a:lnTo>
                    <a:pt x="12328" y="1530497"/>
                  </a:lnTo>
                  <a:cubicBezTo>
                    <a:pt x="5519" y="1530497"/>
                    <a:pt x="0" y="1524978"/>
                    <a:pt x="0" y="1518169"/>
                  </a:cubicBezTo>
                  <a:lnTo>
                    <a:pt x="0" y="12328"/>
                  </a:lnTo>
                  <a:cubicBezTo>
                    <a:pt x="0" y="5519"/>
                    <a:pt x="5519" y="0"/>
                    <a:pt x="12328" y="0"/>
                  </a:cubicBezTo>
                  <a:close/>
                </a:path>
              </a:pathLst>
            </a:custGeom>
            <a:solidFill>
              <a:srgbClr val="F82929"/>
            </a:solidFill>
            <a:ln w="19050" cap="sq">
              <a:solidFill>
                <a:srgbClr val="1D1B1A"/>
              </a:solidFill>
              <a:prstDash val="solid"/>
              <a:miter/>
            </a:ln>
          </p:spPr>
        </p:sp>
        <p:sp>
          <p:nvSpPr>
            <p:cNvPr id="11" name="TextBox 11"/>
            <p:cNvSpPr txBox="1"/>
            <p:nvPr/>
          </p:nvSpPr>
          <p:spPr>
            <a:xfrm>
              <a:off x="0" y="47625"/>
              <a:ext cx="2480955" cy="1482872"/>
            </a:xfrm>
            <a:prstGeom prst="rect">
              <a:avLst/>
            </a:prstGeom>
          </p:spPr>
          <p:txBody>
            <a:bodyPr lIns="50800" tIns="50800" rIns="50800" bIns="50800" rtlCol="0" anchor="ctr"/>
            <a:lstStyle/>
            <a:p>
              <a:pPr algn="ctr">
                <a:lnSpc>
                  <a:spcPts val="1134"/>
                </a:lnSpc>
              </a:pPr>
              <a:endParaRPr/>
            </a:p>
          </p:txBody>
        </p:sp>
      </p:grpSp>
      <p:sp>
        <p:nvSpPr>
          <p:cNvPr id="13" name="TextBox 13"/>
          <p:cNvSpPr txBox="1"/>
          <p:nvPr/>
        </p:nvSpPr>
        <p:spPr>
          <a:xfrm>
            <a:off x="3352800" y="495300"/>
            <a:ext cx="10361697" cy="583733"/>
          </a:xfrm>
          <a:prstGeom prst="rect">
            <a:avLst/>
          </a:prstGeom>
        </p:spPr>
        <p:txBody>
          <a:bodyPr lIns="0" tIns="0" rIns="0" bIns="0" rtlCol="0" anchor="t">
            <a:spAutoFit/>
          </a:bodyPr>
          <a:lstStyle/>
          <a:p>
            <a:pPr algn="ctr">
              <a:lnSpc>
                <a:spcPts val="4345"/>
              </a:lnSpc>
            </a:pPr>
            <a:r>
              <a:rPr lang="en-US" sz="4479" dirty="0">
                <a:solidFill>
                  <a:srgbClr val="1D1B1A"/>
                </a:solidFill>
                <a:latin typeface="League Spartan"/>
                <a:ea typeface="League Spartan"/>
                <a:cs typeface="League Spartan"/>
                <a:sym typeface="League Spartan"/>
              </a:rPr>
              <a:t>Overview of Nike</a:t>
            </a:r>
          </a:p>
        </p:txBody>
      </p:sp>
      <p:sp>
        <p:nvSpPr>
          <p:cNvPr id="14" name="TextBox 14"/>
          <p:cNvSpPr txBox="1"/>
          <p:nvPr/>
        </p:nvSpPr>
        <p:spPr>
          <a:xfrm>
            <a:off x="228600" y="3009900"/>
            <a:ext cx="9862190" cy="5472267"/>
          </a:xfrm>
          <a:prstGeom prst="rect">
            <a:avLst/>
          </a:prstGeom>
        </p:spPr>
        <p:txBody>
          <a:bodyPr wrap="square" lIns="0" tIns="0" rIns="0" bIns="0" rtlCol="0" anchor="t">
            <a:spAutoFit/>
          </a:bodyPr>
          <a:lstStyle/>
          <a:p>
            <a:pPr marL="664372" lvl="1" indent="-332186" algn="just">
              <a:lnSpc>
                <a:spcPct val="150000"/>
              </a:lnSpc>
              <a:buFont typeface="Arial"/>
              <a:buChar char="•"/>
            </a:pPr>
            <a:r>
              <a:rPr lang="en-GB" sz="2400" spc="175" noProof="0" dirty="0">
                <a:solidFill>
                  <a:srgbClr val="1D1B1A"/>
                </a:solidFill>
                <a:latin typeface="Open Sauce" panose="020B0604020202020204" charset="0"/>
                <a:ea typeface="Open Sauce"/>
                <a:cs typeface="Times New Roman" panose="02020603050405020304" pitchFamily="18" charset="0"/>
                <a:sym typeface="Open Sauce"/>
              </a:rPr>
              <a:t>Nike is the largest seller of athletic shoes and apparel in the world and within their brand portfolio, they have big names like Jordan Brand and Converse (Jha and Fali, 2023). </a:t>
            </a:r>
          </a:p>
          <a:p>
            <a:pPr marL="664372" lvl="1" indent="-332186" algn="just">
              <a:lnSpc>
                <a:spcPct val="150000"/>
              </a:lnSpc>
              <a:buFont typeface="Arial"/>
              <a:buChar char="•"/>
            </a:pPr>
            <a:r>
              <a:rPr lang="en-GB" sz="2400" spc="175" noProof="0" dirty="0">
                <a:solidFill>
                  <a:srgbClr val="1D1B1A"/>
                </a:solidFill>
                <a:latin typeface="Open Sauce" panose="020B0604020202020204" charset="0"/>
                <a:ea typeface="Open Sauce"/>
                <a:cs typeface="Times New Roman" panose="02020603050405020304" pitchFamily="18" charset="0"/>
                <a:sym typeface="Open Sauce"/>
              </a:rPr>
              <a:t>Their mission is “To bring inspiration and innovation to every athlete in the world," and the business consistently sets the standard for product innovation with many technologies (Nike, 2026). </a:t>
            </a:r>
          </a:p>
          <a:p>
            <a:pPr marL="664372" lvl="1" indent="-332186" algn="just">
              <a:lnSpc>
                <a:spcPct val="150000"/>
              </a:lnSpc>
              <a:buFont typeface="Arial"/>
              <a:buChar char="•"/>
            </a:pPr>
            <a:r>
              <a:rPr lang="en-GB" sz="2400" spc="175" noProof="0" dirty="0">
                <a:solidFill>
                  <a:srgbClr val="1D1B1A"/>
                </a:solidFill>
                <a:latin typeface="Open Sauce" panose="020B0604020202020204" charset="0"/>
                <a:ea typeface="Open Sauce"/>
                <a:cs typeface="Times New Roman" panose="02020603050405020304" pitchFamily="18" charset="0"/>
                <a:sym typeface="Open Sauce"/>
              </a:rPr>
              <a:t>The distribution has shifted from the old model to a digital and more organised D2C strategy for Nike Inc.</a:t>
            </a:r>
          </a:p>
        </p:txBody>
      </p:sp>
      <p:pic>
        <p:nvPicPr>
          <p:cNvPr id="17" name="Picture 16">
            <a:extLst>
              <a:ext uri="{FF2B5EF4-FFF2-40B4-BE49-F238E27FC236}">
                <a16:creationId xmlns:a16="http://schemas.microsoft.com/office/drawing/2014/main" id="{3ABF1DA2-AB55-FF3F-65BA-4391D128D2FB}"/>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19" name="Picture 18">
            <a:extLst>
              <a:ext uri="{FF2B5EF4-FFF2-40B4-BE49-F238E27FC236}">
                <a16:creationId xmlns:a16="http://schemas.microsoft.com/office/drawing/2014/main" id="{A03F89A3-9466-CB26-639F-8735F8B857A9}"/>
              </a:ext>
            </a:extLst>
          </p:cNvPr>
          <p:cNvPicPr>
            <a:picLocks noChangeAspect="1"/>
          </p:cNvPicPr>
          <p:nvPr/>
        </p:nvPicPr>
        <p:blipFill>
          <a:blip r:embed="rId6"/>
          <a:stretch>
            <a:fillRect/>
          </a:stretch>
        </p:blipFill>
        <p:spPr>
          <a:xfrm>
            <a:off x="11810999" y="2933700"/>
            <a:ext cx="4648200" cy="642053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p:cNvGrpSpPr/>
          <p:nvPr/>
        </p:nvGrpSpPr>
        <p:grpSpPr>
          <a:xfrm>
            <a:off x="10287000" y="2933700"/>
            <a:ext cx="8001000" cy="5715000"/>
            <a:chOff x="0" y="0"/>
            <a:chExt cx="2032734" cy="1306732"/>
          </a:xfrm>
        </p:grpSpPr>
        <p:sp>
          <p:nvSpPr>
            <p:cNvPr id="4" name="Freeform 4"/>
            <p:cNvSpPr/>
            <p:nvPr/>
          </p:nvSpPr>
          <p:spPr>
            <a:xfrm>
              <a:off x="0" y="0"/>
              <a:ext cx="2032734" cy="1306732"/>
            </a:xfrm>
            <a:custGeom>
              <a:avLst/>
              <a:gdLst/>
              <a:ahLst/>
              <a:cxnLst/>
              <a:rect l="l" t="t" r="r" b="b"/>
              <a:pathLst>
                <a:path w="2032734" h="1306732">
                  <a:moveTo>
                    <a:pt x="15046" y="0"/>
                  </a:moveTo>
                  <a:lnTo>
                    <a:pt x="2017688" y="0"/>
                  </a:lnTo>
                  <a:cubicBezTo>
                    <a:pt x="2021678" y="0"/>
                    <a:pt x="2025505" y="1585"/>
                    <a:pt x="2028327" y="4407"/>
                  </a:cubicBezTo>
                  <a:cubicBezTo>
                    <a:pt x="2031149" y="7229"/>
                    <a:pt x="2032734" y="11056"/>
                    <a:pt x="2032734" y="15046"/>
                  </a:cubicBezTo>
                  <a:lnTo>
                    <a:pt x="2032734" y="1291685"/>
                  </a:lnTo>
                  <a:cubicBezTo>
                    <a:pt x="2032734" y="1295676"/>
                    <a:pt x="2031149" y="1299503"/>
                    <a:pt x="2028327" y="1302325"/>
                  </a:cubicBezTo>
                  <a:cubicBezTo>
                    <a:pt x="2025505" y="1305146"/>
                    <a:pt x="2021678" y="1306732"/>
                    <a:pt x="2017688" y="1306732"/>
                  </a:cubicBezTo>
                  <a:lnTo>
                    <a:pt x="15046" y="1306732"/>
                  </a:lnTo>
                  <a:cubicBezTo>
                    <a:pt x="11056" y="1306732"/>
                    <a:pt x="7229" y="1305146"/>
                    <a:pt x="4407" y="1302325"/>
                  </a:cubicBezTo>
                  <a:cubicBezTo>
                    <a:pt x="1585" y="1299503"/>
                    <a:pt x="0" y="1295676"/>
                    <a:pt x="0" y="1291685"/>
                  </a:cubicBezTo>
                  <a:lnTo>
                    <a:pt x="0" y="15046"/>
                  </a:lnTo>
                  <a:cubicBezTo>
                    <a:pt x="0" y="11056"/>
                    <a:pt x="1585" y="7229"/>
                    <a:pt x="4407" y="4407"/>
                  </a:cubicBezTo>
                  <a:cubicBezTo>
                    <a:pt x="7229" y="1585"/>
                    <a:pt x="11056" y="0"/>
                    <a:pt x="15046" y="0"/>
                  </a:cubicBezTo>
                  <a:close/>
                </a:path>
              </a:pathLst>
            </a:custGeom>
            <a:solidFill>
              <a:srgbClr val="F82929"/>
            </a:solidFill>
            <a:ln w="19050" cap="sq">
              <a:solidFill>
                <a:srgbClr val="1D1B1A"/>
              </a:solidFill>
              <a:prstDash val="solid"/>
              <a:miter/>
            </a:ln>
          </p:spPr>
        </p:sp>
        <p:sp>
          <p:nvSpPr>
            <p:cNvPr id="5" name="TextBox 5"/>
            <p:cNvSpPr txBox="1"/>
            <p:nvPr/>
          </p:nvSpPr>
          <p:spPr>
            <a:xfrm>
              <a:off x="0" y="47625"/>
              <a:ext cx="2032734" cy="1259107"/>
            </a:xfrm>
            <a:prstGeom prst="rect">
              <a:avLst/>
            </a:prstGeom>
          </p:spPr>
          <p:txBody>
            <a:bodyPr lIns="50800" tIns="50800" rIns="50800" bIns="50800" rtlCol="0" anchor="ctr"/>
            <a:lstStyle/>
            <a:p>
              <a:pPr algn="ctr">
                <a:lnSpc>
                  <a:spcPts val="1134"/>
                </a:lnSpc>
              </a:pPr>
              <a:endParaRPr/>
            </a:p>
          </p:txBody>
        </p:sp>
      </p:grpSp>
      <p:sp>
        <p:nvSpPr>
          <p:cNvPr id="7" name="Freeform 7"/>
          <p:cNvSpPr/>
          <p:nvPr/>
        </p:nvSpPr>
        <p:spPr>
          <a:xfrm>
            <a:off x="16323608" y="590549"/>
            <a:ext cx="580519" cy="580519"/>
          </a:xfrm>
          <a:custGeom>
            <a:avLst/>
            <a:gdLst/>
            <a:ahLst/>
            <a:cxnLst/>
            <a:rect l="l" t="t" r="r" b="b"/>
            <a:pathLst>
              <a:path w="580519" h="580519">
                <a:moveTo>
                  <a:pt x="0" y="0"/>
                </a:moveTo>
                <a:lnTo>
                  <a:pt x="580519" y="0"/>
                </a:lnTo>
                <a:lnTo>
                  <a:pt x="580519" y="580518"/>
                </a:lnTo>
                <a:lnTo>
                  <a:pt x="0" y="5805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8" name="Group 8"/>
          <p:cNvGrpSpPr/>
          <p:nvPr/>
        </p:nvGrpSpPr>
        <p:grpSpPr>
          <a:xfrm>
            <a:off x="16237385" y="509143"/>
            <a:ext cx="752965" cy="780995"/>
            <a:chOff x="0" y="0"/>
            <a:chExt cx="812800" cy="843057"/>
          </a:xfrm>
        </p:grpSpPr>
        <p:sp>
          <p:nvSpPr>
            <p:cNvPr id="9" name="Freeform 9"/>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10" name="TextBox 10"/>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1" name="Freeform 11"/>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3445707" y="540854"/>
            <a:ext cx="11737681" cy="666849"/>
          </a:xfrm>
          <a:prstGeom prst="rect">
            <a:avLst/>
          </a:prstGeom>
        </p:spPr>
        <p:txBody>
          <a:bodyPr lIns="0" tIns="0" rIns="0" bIns="0" rtlCol="0" anchor="t">
            <a:spAutoFit/>
          </a:bodyPr>
          <a:lstStyle/>
          <a:p>
            <a:pPr algn="l">
              <a:lnSpc>
                <a:spcPts val="5226"/>
              </a:lnSpc>
            </a:pPr>
            <a:r>
              <a:rPr lang="en-US" sz="4000" dirty="0">
                <a:solidFill>
                  <a:srgbClr val="1D1B1A"/>
                </a:solidFill>
                <a:latin typeface="League Spartan"/>
                <a:ea typeface="League Spartan"/>
                <a:cs typeface="League Spartan"/>
                <a:sym typeface="League Spartan"/>
              </a:rPr>
              <a:t>New Realities The Key Drivers of Change</a:t>
            </a:r>
          </a:p>
        </p:txBody>
      </p:sp>
      <p:pic>
        <p:nvPicPr>
          <p:cNvPr id="20" name="Picture 19">
            <a:extLst>
              <a:ext uri="{FF2B5EF4-FFF2-40B4-BE49-F238E27FC236}">
                <a16:creationId xmlns:a16="http://schemas.microsoft.com/office/drawing/2014/main" id="{D7DCDAB8-A4C8-8EF0-DCC5-1B489833A739}"/>
              </a:ext>
            </a:extLst>
          </p:cNvPr>
          <p:cNvPicPr>
            <a:picLocks noChangeAspect="1"/>
          </p:cNvPicPr>
          <p:nvPr/>
        </p:nvPicPr>
        <p:blipFill>
          <a:blip r:embed="rId5"/>
          <a:stretch>
            <a:fillRect/>
          </a:stretch>
        </p:blipFill>
        <p:spPr>
          <a:xfrm>
            <a:off x="1219200" y="495300"/>
            <a:ext cx="1295400" cy="728662"/>
          </a:xfrm>
          <a:prstGeom prst="rect">
            <a:avLst/>
          </a:prstGeom>
        </p:spPr>
      </p:pic>
      <p:sp>
        <p:nvSpPr>
          <p:cNvPr id="22" name="TextBox 14">
            <a:extLst>
              <a:ext uri="{FF2B5EF4-FFF2-40B4-BE49-F238E27FC236}">
                <a16:creationId xmlns:a16="http://schemas.microsoft.com/office/drawing/2014/main" id="{45ED33A5-A763-081F-A7DE-FDB151C81E61}"/>
              </a:ext>
            </a:extLst>
          </p:cNvPr>
          <p:cNvSpPr txBox="1"/>
          <p:nvPr/>
        </p:nvSpPr>
        <p:spPr>
          <a:xfrm>
            <a:off x="304800" y="2095500"/>
            <a:ext cx="9862190" cy="7688259"/>
          </a:xfrm>
          <a:prstGeom prst="rect">
            <a:avLst/>
          </a:prstGeom>
        </p:spPr>
        <p:txBody>
          <a:bodyPr wrap="square" lIns="0" tIns="0" rIns="0" bIns="0" rtlCol="0" anchor="t">
            <a:spAutoFit/>
          </a:bodyPr>
          <a:lstStyle/>
          <a:p>
            <a:pPr marL="285750" indent="-285750" algn="just">
              <a:lnSpc>
                <a:spcPct val="150000"/>
              </a:lnSpc>
              <a:buFont typeface="Arial" panose="020B0604020202020204" pitchFamily="34" charset="0"/>
              <a:buChar char="•"/>
            </a:pPr>
            <a:r>
              <a:rPr lang="en-GB" sz="2400" dirty="0">
                <a:latin typeface="Open Sauce" panose="020B0604020202020204" charset="0"/>
              </a:rPr>
              <a:t>Sustainability is pushed by the company through 'Move to Zero' as both the consumer preference for sustainable products and regulatory policies are putting pressure on the company (Narayana et al., 2021). </a:t>
            </a:r>
            <a:endParaRPr lang="en-IN" sz="2000" dirty="0">
              <a:latin typeface="Open Sauce" panose="020B0604020202020204" charset="0"/>
            </a:endParaRPr>
          </a:p>
          <a:p>
            <a:pPr marL="285750" indent="-285750" algn="just">
              <a:lnSpc>
                <a:spcPct val="150000"/>
              </a:lnSpc>
              <a:buFont typeface="Arial" panose="020B0604020202020204" pitchFamily="34" charset="0"/>
              <a:buChar char="•"/>
            </a:pPr>
            <a:r>
              <a:rPr lang="en-GB" sz="2400" dirty="0">
                <a:latin typeface="Open Sauce" panose="020B0604020202020204" charset="0"/>
              </a:rPr>
              <a:t>Digital transformation helped Nike to drive new levels of better personalisation and D2C disruption on the Nike App in an entirely new dimension.</a:t>
            </a:r>
            <a:endParaRPr lang="en-IN" sz="2000" dirty="0">
              <a:latin typeface="Open Sauce" panose="020B0604020202020204" charset="0"/>
            </a:endParaRPr>
          </a:p>
          <a:p>
            <a:pPr marL="285750" indent="-285750" algn="just">
              <a:lnSpc>
                <a:spcPct val="150000"/>
              </a:lnSpc>
              <a:buFont typeface="Arial" panose="020B0604020202020204" pitchFamily="34" charset="0"/>
              <a:buChar char="•"/>
            </a:pPr>
            <a:r>
              <a:rPr lang="en-GB" sz="2400" dirty="0">
                <a:latin typeface="Open Sauce" panose="020B0604020202020204" charset="0"/>
              </a:rPr>
              <a:t>Changing consumer and growing need for inclusive, diverse and personalisation demands have posed a major risk to businesses (Nørgaard, 2022).</a:t>
            </a:r>
            <a:endParaRPr lang="en-IN" sz="2000" dirty="0">
              <a:latin typeface="Open Sauce" panose="020B0604020202020204" charset="0"/>
            </a:endParaRPr>
          </a:p>
          <a:p>
            <a:pPr marL="285750" indent="-285750" algn="just">
              <a:lnSpc>
                <a:spcPct val="150000"/>
              </a:lnSpc>
              <a:buFont typeface="Arial" panose="020B0604020202020204" pitchFamily="34" charset="0"/>
              <a:buChar char="•"/>
            </a:pPr>
            <a:r>
              <a:rPr lang="en-GB" sz="2400" dirty="0">
                <a:latin typeface="Open Sauce" panose="020B0604020202020204" charset="0"/>
              </a:rPr>
              <a:t>Geopolitical and economic pressures and trade conflicts between countries and the impacts of inflationary pressures, cause great risks for Nike's operations on a global level (Haas, 2025). </a:t>
            </a:r>
            <a:endParaRPr lang="en-IN" sz="2000" dirty="0">
              <a:latin typeface="Open Sauce" panose="020B0604020202020204" charset="0"/>
            </a:endParaRPr>
          </a:p>
        </p:txBody>
      </p:sp>
      <p:pic>
        <p:nvPicPr>
          <p:cNvPr id="24" name="Picture 23">
            <a:extLst>
              <a:ext uri="{FF2B5EF4-FFF2-40B4-BE49-F238E27FC236}">
                <a16:creationId xmlns:a16="http://schemas.microsoft.com/office/drawing/2014/main" id="{D7276EF0-5A6D-61E2-835C-37E94DFD2603}"/>
              </a:ext>
            </a:extLst>
          </p:cNvPr>
          <p:cNvPicPr>
            <a:picLocks noChangeAspect="1"/>
          </p:cNvPicPr>
          <p:nvPr/>
        </p:nvPicPr>
        <p:blipFill>
          <a:blip r:embed="rId6"/>
          <a:stretch>
            <a:fillRect/>
          </a:stretch>
        </p:blipFill>
        <p:spPr>
          <a:xfrm>
            <a:off x="10515600" y="3086100"/>
            <a:ext cx="7625443" cy="54102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sp>
        <p:nvSpPr>
          <p:cNvPr id="3" name="TextBox 3"/>
          <p:cNvSpPr txBox="1"/>
          <p:nvPr/>
        </p:nvSpPr>
        <p:spPr>
          <a:xfrm>
            <a:off x="16034591" y="766156"/>
            <a:ext cx="970584" cy="164593"/>
          </a:xfrm>
          <a:prstGeom prst="rect">
            <a:avLst/>
          </a:prstGeom>
        </p:spPr>
        <p:txBody>
          <a:bodyPr lIns="0" tIns="0" rIns="0" bIns="0" rtlCol="0" anchor="t">
            <a:spAutoFit/>
          </a:bodyPr>
          <a:lstStyle/>
          <a:p>
            <a:pPr algn="ctr">
              <a:lnSpc>
                <a:spcPts val="1134"/>
              </a:lnSpc>
            </a:pPr>
            <a:r>
              <a:rPr lang="en-US" sz="1400" b="1" spc="-28">
                <a:solidFill>
                  <a:srgbClr val="FFF8F8"/>
                </a:solidFill>
                <a:latin typeface="Open Sauce Bold"/>
                <a:ea typeface="Open Sauce Bold"/>
                <a:cs typeface="Open Sauce Bold"/>
                <a:sym typeface="Open Sauce Bold"/>
              </a:rPr>
              <a:t>Contact</a:t>
            </a:r>
          </a:p>
        </p:txBody>
      </p:sp>
      <p:grpSp>
        <p:nvGrpSpPr>
          <p:cNvPr id="4" name="Group 4"/>
          <p:cNvGrpSpPr/>
          <p:nvPr/>
        </p:nvGrpSpPr>
        <p:grpSpPr>
          <a:xfrm>
            <a:off x="1361501" y="7329436"/>
            <a:ext cx="984915" cy="2760297"/>
            <a:chOff x="0" y="0"/>
            <a:chExt cx="259402" cy="726992"/>
          </a:xfrm>
        </p:grpSpPr>
        <p:sp>
          <p:nvSpPr>
            <p:cNvPr id="5" name="Freeform 5"/>
            <p:cNvSpPr/>
            <p:nvPr/>
          </p:nvSpPr>
          <p:spPr>
            <a:xfrm>
              <a:off x="0" y="0"/>
              <a:ext cx="259402" cy="726992"/>
            </a:xfrm>
            <a:custGeom>
              <a:avLst/>
              <a:gdLst/>
              <a:ahLst/>
              <a:cxnLst/>
              <a:rect l="l" t="t" r="r" b="b"/>
              <a:pathLst>
                <a:path w="259402" h="726992">
                  <a:moveTo>
                    <a:pt x="117907" y="0"/>
                  </a:moveTo>
                  <a:lnTo>
                    <a:pt x="141494" y="0"/>
                  </a:lnTo>
                  <a:cubicBezTo>
                    <a:pt x="172765" y="0"/>
                    <a:pt x="202755" y="12422"/>
                    <a:pt x="224867" y="34534"/>
                  </a:cubicBezTo>
                  <a:cubicBezTo>
                    <a:pt x="246979" y="56646"/>
                    <a:pt x="259402" y="86636"/>
                    <a:pt x="259402" y="117907"/>
                  </a:cubicBezTo>
                  <a:lnTo>
                    <a:pt x="259402" y="609084"/>
                  </a:lnTo>
                  <a:cubicBezTo>
                    <a:pt x="259402" y="640355"/>
                    <a:pt x="246979" y="670346"/>
                    <a:pt x="224867" y="692457"/>
                  </a:cubicBezTo>
                  <a:cubicBezTo>
                    <a:pt x="202755" y="714569"/>
                    <a:pt x="172765" y="726992"/>
                    <a:pt x="141494" y="726992"/>
                  </a:cubicBezTo>
                  <a:lnTo>
                    <a:pt x="117907" y="726992"/>
                  </a:lnTo>
                  <a:cubicBezTo>
                    <a:pt x="86636" y="726992"/>
                    <a:pt x="56646" y="714569"/>
                    <a:pt x="34534" y="692457"/>
                  </a:cubicBezTo>
                  <a:cubicBezTo>
                    <a:pt x="12422" y="670346"/>
                    <a:pt x="0" y="640355"/>
                    <a:pt x="0" y="609084"/>
                  </a:cubicBezTo>
                  <a:lnTo>
                    <a:pt x="0" y="117907"/>
                  </a:lnTo>
                  <a:cubicBezTo>
                    <a:pt x="0" y="86636"/>
                    <a:pt x="12422" y="56646"/>
                    <a:pt x="34534" y="34534"/>
                  </a:cubicBezTo>
                  <a:cubicBezTo>
                    <a:pt x="56646" y="12422"/>
                    <a:pt x="86636" y="0"/>
                    <a:pt x="117907" y="0"/>
                  </a:cubicBezTo>
                  <a:close/>
                </a:path>
              </a:pathLst>
            </a:custGeom>
            <a:solidFill>
              <a:srgbClr val="F82929"/>
            </a:solidFill>
            <a:ln cap="sq">
              <a:noFill/>
              <a:prstDash val="solid"/>
              <a:miter/>
            </a:ln>
          </p:spPr>
        </p:sp>
        <p:sp>
          <p:nvSpPr>
            <p:cNvPr id="6" name="TextBox 6"/>
            <p:cNvSpPr txBox="1"/>
            <p:nvPr/>
          </p:nvSpPr>
          <p:spPr>
            <a:xfrm>
              <a:off x="0" y="47625"/>
              <a:ext cx="259402" cy="679367"/>
            </a:xfrm>
            <a:prstGeom prst="rect">
              <a:avLst/>
            </a:prstGeom>
          </p:spPr>
          <p:txBody>
            <a:bodyPr lIns="50800" tIns="50800" rIns="50800" bIns="50800" rtlCol="0" anchor="ctr"/>
            <a:lstStyle/>
            <a:p>
              <a:pPr algn="ctr">
                <a:lnSpc>
                  <a:spcPts val="1134"/>
                </a:lnSpc>
              </a:pPr>
              <a:endParaRPr/>
            </a:p>
          </p:txBody>
        </p:sp>
      </p:grpSp>
      <p:grpSp>
        <p:nvGrpSpPr>
          <p:cNvPr id="8" name="Group 8"/>
          <p:cNvGrpSpPr/>
          <p:nvPr/>
        </p:nvGrpSpPr>
        <p:grpSpPr>
          <a:xfrm>
            <a:off x="16237385" y="509143"/>
            <a:ext cx="752965" cy="780995"/>
            <a:chOff x="0" y="0"/>
            <a:chExt cx="812800" cy="843057"/>
          </a:xfrm>
        </p:grpSpPr>
        <p:sp>
          <p:nvSpPr>
            <p:cNvPr id="9" name="Freeform 9"/>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10" name="TextBox 10"/>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1" name="Freeform 11"/>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2" name="Group 12"/>
          <p:cNvGrpSpPr/>
          <p:nvPr/>
        </p:nvGrpSpPr>
        <p:grpSpPr>
          <a:xfrm>
            <a:off x="4191000" y="1638300"/>
            <a:ext cx="8993655" cy="5181600"/>
            <a:chOff x="0" y="0"/>
            <a:chExt cx="2368699" cy="1446664"/>
          </a:xfrm>
        </p:grpSpPr>
        <p:sp>
          <p:nvSpPr>
            <p:cNvPr id="13" name="Freeform 13"/>
            <p:cNvSpPr/>
            <p:nvPr/>
          </p:nvSpPr>
          <p:spPr>
            <a:xfrm>
              <a:off x="0" y="0"/>
              <a:ext cx="2368699" cy="1446664"/>
            </a:xfrm>
            <a:custGeom>
              <a:avLst/>
              <a:gdLst/>
              <a:ahLst/>
              <a:cxnLst/>
              <a:rect l="l" t="t" r="r" b="b"/>
              <a:pathLst>
                <a:path w="2368699" h="1446664">
                  <a:moveTo>
                    <a:pt x="12912" y="0"/>
                  </a:moveTo>
                  <a:lnTo>
                    <a:pt x="2355787" y="0"/>
                  </a:lnTo>
                  <a:cubicBezTo>
                    <a:pt x="2359212" y="0"/>
                    <a:pt x="2362496" y="1360"/>
                    <a:pt x="2364917" y="3782"/>
                  </a:cubicBezTo>
                  <a:cubicBezTo>
                    <a:pt x="2367339" y="6203"/>
                    <a:pt x="2368699" y="9488"/>
                    <a:pt x="2368699" y="12912"/>
                  </a:cubicBezTo>
                  <a:lnTo>
                    <a:pt x="2368699" y="1433752"/>
                  </a:lnTo>
                  <a:cubicBezTo>
                    <a:pt x="2368699" y="1437177"/>
                    <a:pt x="2367339" y="1440461"/>
                    <a:pt x="2364917" y="1442882"/>
                  </a:cubicBezTo>
                  <a:cubicBezTo>
                    <a:pt x="2362496" y="1445304"/>
                    <a:pt x="2359212" y="1446664"/>
                    <a:pt x="2355787" y="1446664"/>
                  </a:cubicBezTo>
                  <a:lnTo>
                    <a:pt x="12912" y="1446664"/>
                  </a:lnTo>
                  <a:cubicBezTo>
                    <a:pt x="5781" y="1446664"/>
                    <a:pt x="0" y="1440883"/>
                    <a:pt x="0" y="1433752"/>
                  </a:cubicBezTo>
                  <a:lnTo>
                    <a:pt x="0" y="12912"/>
                  </a:lnTo>
                  <a:cubicBezTo>
                    <a:pt x="0" y="9488"/>
                    <a:pt x="1360" y="6203"/>
                    <a:pt x="3782" y="3782"/>
                  </a:cubicBezTo>
                  <a:cubicBezTo>
                    <a:pt x="6203" y="1360"/>
                    <a:pt x="9488" y="0"/>
                    <a:pt x="12912" y="0"/>
                  </a:cubicBezTo>
                  <a:close/>
                </a:path>
              </a:pathLst>
            </a:custGeom>
            <a:solidFill>
              <a:srgbClr val="F82929"/>
            </a:solidFill>
            <a:ln w="19050" cap="sq">
              <a:solidFill>
                <a:srgbClr val="1D1B1A"/>
              </a:solidFill>
              <a:prstDash val="solid"/>
              <a:miter/>
            </a:ln>
          </p:spPr>
        </p:sp>
        <p:sp>
          <p:nvSpPr>
            <p:cNvPr id="14" name="TextBox 14"/>
            <p:cNvSpPr txBox="1"/>
            <p:nvPr/>
          </p:nvSpPr>
          <p:spPr>
            <a:xfrm>
              <a:off x="0" y="47625"/>
              <a:ext cx="2368699" cy="1399039"/>
            </a:xfrm>
            <a:prstGeom prst="rect">
              <a:avLst/>
            </a:prstGeom>
          </p:spPr>
          <p:txBody>
            <a:bodyPr lIns="50800" tIns="50800" rIns="50800" bIns="50800" rtlCol="0" anchor="ctr"/>
            <a:lstStyle/>
            <a:p>
              <a:pPr algn="ctr">
                <a:lnSpc>
                  <a:spcPts val="1134"/>
                </a:lnSpc>
              </a:pPr>
              <a:endParaRPr/>
            </a:p>
          </p:txBody>
        </p:sp>
      </p:grpSp>
      <p:sp>
        <p:nvSpPr>
          <p:cNvPr id="16" name="TextBox 16"/>
          <p:cNvSpPr txBox="1"/>
          <p:nvPr/>
        </p:nvSpPr>
        <p:spPr>
          <a:xfrm>
            <a:off x="2835955" y="508790"/>
            <a:ext cx="11955758" cy="640560"/>
          </a:xfrm>
          <a:prstGeom prst="rect">
            <a:avLst/>
          </a:prstGeom>
        </p:spPr>
        <p:txBody>
          <a:bodyPr lIns="0" tIns="0" rIns="0" bIns="0" rtlCol="0" anchor="t">
            <a:spAutoFit/>
          </a:bodyPr>
          <a:lstStyle/>
          <a:p>
            <a:pPr algn="ctr">
              <a:lnSpc>
                <a:spcPts val="4873"/>
              </a:lnSpc>
            </a:pPr>
            <a:r>
              <a:rPr lang="en-US" sz="4400" dirty="0">
                <a:solidFill>
                  <a:srgbClr val="1D1B1A"/>
                </a:solidFill>
                <a:latin typeface="League Spartan"/>
                <a:ea typeface="League Spartan"/>
                <a:cs typeface="League Spartan"/>
                <a:sym typeface="League Spartan"/>
              </a:rPr>
              <a:t>Opportunities and Adaptive Challenges</a:t>
            </a:r>
          </a:p>
        </p:txBody>
      </p:sp>
      <p:sp>
        <p:nvSpPr>
          <p:cNvPr id="17" name="TextBox 17"/>
          <p:cNvSpPr txBox="1"/>
          <p:nvPr/>
        </p:nvSpPr>
        <p:spPr>
          <a:xfrm>
            <a:off x="2459473" y="7276896"/>
            <a:ext cx="14799827" cy="2733312"/>
          </a:xfrm>
          <a:prstGeom prst="rect">
            <a:avLst/>
          </a:prstGeom>
        </p:spPr>
        <p:txBody>
          <a:bodyPr lIns="0" tIns="0" rIns="0" bIns="0" rtlCol="0" anchor="t">
            <a:spAutoFit/>
          </a:bodyPr>
          <a:lstStyle/>
          <a:p>
            <a:pPr marL="474976" lvl="1" indent="-237488" algn="just">
              <a:lnSpc>
                <a:spcPts val="4377"/>
              </a:lnSpc>
              <a:buFont typeface="Arial"/>
              <a:buChar char="•"/>
            </a:pPr>
            <a:r>
              <a:rPr lang="en-GB" spc="-43" noProof="0" dirty="0">
                <a:solidFill>
                  <a:srgbClr val="1D1B1A"/>
                </a:solidFill>
                <a:latin typeface="Open Sauce"/>
                <a:ea typeface="Open Sauce"/>
                <a:cs typeface="Open Sauce"/>
                <a:sym typeface="Open Sauce"/>
              </a:rPr>
              <a:t>Sustainability allows Nike to lead circular innovation and digital transformation can improve personalisation and build more loyal fans with apps (</a:t>
            </a:r>
            <a:r>
              <a:rPr lang="en-GB" spc="-43" noProof="0" dirty="0" err="1">
                <a:solidFill>
                  <a:srgbClr val="1D1B1A"/>
                </a:solidFill>
                <a:latin typeface="Open Sauce"/>
                <a:ea typeface="Open Sauce"/>
                <a:cs typeface="Open Sauce"/>
                <a:sym typeface="Open Sauce"/>
              </a:rPr>
              <a:t>Kouhihabibi</a:t>
            </a:r>
            <a:r>
              <a:rPr lang="en-GB" spc="-43" noProof="0" dirty="0">
                <a:solidFill>
                  <a:srgbClr val="1D1B1A"/>
                </a:solidFill>
                <a:latin typeface="Open Sauce"/>
                <a:ea typeface="Open Sauce"/>
                <a:cs typeface="Open Sauce"/>
                <a:sym typeface="Open Sauce"/>
              </a:rPr>
              <a:t>, 2022).</a:t>
            </a:r>
          </a:p>
          <a:p>
            <a:pPr marL="474976" lvl="1" indent="-237488" algn="just">
              <a:lnSpc>
                <a:spcPts val="4377"/>
              </a:lnSpc>
              <a:buFont typeface="Arial"/>
              <a:buChar char="•"/>
            </a:pPr>
            <a:r>
              <a:rPr lang="en-GB" spc="-43" noProof="0" dirty="0">
                <a:solidFill>
                  <a:srgbClr val="1D1B1A"/>
                </a:solidFill>
                <a:latin typeface="Open Sauce"/>
                <a:ea typeface="Open Sauce"/>
                <a:cs typeface="Open Sauce"/>
                <a:sym typeface="Open Sauce"/>
              </a:rPr>
              <a:t>Sustainability means complete supply chain transparency and ethical sourcing and personalisation means strong data privacy and ethical considerations (</a:t>
            </a:r>
            <a:r>
              <a:rPr lang="en-GB" spc="-43" noProof="0" dirty="0" err="1">
                <a:solidFill>
                  <a:srgbClr val="1D1B1A"/>
                </a:solidFill>
                <a:latin typeface="Open Sauce"/>
                <a:ea typeface="Open Sauce"/>
                <a:cs typeface="Open Sauce"/>
                <a:sym typeface="Open Sauce"/>
              </a:rPr>
              <a:t>Puterisari</a:t>
            </a:r>
            <a:r>
              <a:rPr lang="en-GB" spc="-43" noProof="0" dirty="0">
                <a:solidFill>
                  <a:srgbClr val="1D1B1A"/>
                </a:solidFill>
                <a:latin typeface="Open Sauce"/>
                <a:ea typeface="Open Sauce"/>
                <a:cs typeface="Open Sauce"/>
                <a:sym typeface="Open Sauce"/>
              </a:rPr>
              <a:t>, 2022).</a:t>
            </a:r>
          </a:p>
          <a:p>
            <a:pPr marL="474976" lvl="1" indent="-237488" algn="just">
              <a:lnSpc>
                <a:spcPts val="4377"/>
              </a:lnSpc>
              <a:buFont typeface="Arial"/>
              <a:buChar char="•"/>
            </a:pPr>
            <a:r>
              <a:rPr lang="en-GB" spc="-43" noProof="0" dirty="0">
                <a:solidFill>
                  <a:srgbClr val="1D1B1A"/>
                </a:solidFill>
                <a:latin typeface="Open Sauce"/>
                <a:ea typeface="Open Sauce"/>
                <a:cs typeface="Open Sauce"/>
                <a:sym typeface="Open Sauce"/>
              </a:rPr>
              <a:t>Navigating Nike's D2C push can be problematic in balancing the wholesale channel and brand value to consumers like Gen Z.</a:t>
            </a:r>
          </a:p>
        </p:txBody>
      </p:sp>
      <p:pic>
        <p:nvPicPr>
          <p:cNvPr id="20" name="Picture 19">
            <a:extLst>
              <a:ext uri="{FF2B5EF4-FFF2-40B4-BE49-F238E27FC236}">
                <a16:creationId xmlns:a16="http://schemas.microsoft.com/office/drawing/2014/main" id="{7794F368-E15C-87E2-80CC-1C2F8DE78728}"/>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22" name="Picture 21">
            <a:extLst>
              <a:ext uri="{FF2B5EF4-FFF2-40B4-BE49-F238E27FC236}">
                <a16:creationId xmlns:a16="http://schemas.microsoft.com/office/drawing/2014/main" id="{62FF56DA-A70C-C74D-EDC9-6B058874B72F}"/>
              </a:ext>
            </a:extLst>
          </p:cNvPr>
          <p:cNvPicPr>
            <a:picLocks noChangeAspect="1"/>
          </p:cNvPicPr>
          <p:nvPr/>
        </p:nvPicPr>
        <p:blipFill>
          <a:blip r:embed="rId6"/>
          <a:stretch>
            <a:fillRect/>
          </a:stretch>
        </p:blipFill>
        <p:spPr>
          <a:xfrm>
            <a:off x="4343400" y="1790700"/>
            <a:ext cx="8669866" cy="48768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28071" y="4472773"/>
            <a:ext cx="5943600" cy="5814227"/>
            <a:chOff x="0" y="0"/>
            <a:chExt cx="3236312" cy="1551388"/>
          </a:xfrm>
        </p:grpSpPr>
        <p:sp>
          <p:nvSpPr>
            <p:cNvPr id="3" name="Freeform 3"/>
            <p:cNvSpPr/>
            <p:nvPr/>
          </p:nvSpPr>
          <p:spPr>
            <a:xfrm>
              <a:off x="0" y="0"/>
              <a:ext cx="3236312" cy="1551388"/>
            </a:xfrm>
            <a:custGeom>
              <a:avLst/>
              <a:gdLst/>
              <a:ahLst/>
              <a:cxnLst/>
              <a:rect l="l" t="t" r="r" b="b"/>
              <a:pathLst>
                <a:path w="3236312" h="1551388">
                  <a:moveTo>
                    <a:pt x="9451" y="0"/>
                  </a:moveTo>
                  <a:lnTo>
                    <a:pt x="3226862" y="0"/>
                  </a:lnTo>
                  <a:cubicBezTo>
                    <a:pt x="3232081" y="0"/>
                    <a:pt x="3236312" y="4231"/>
                    <a:pt x="3236312" y="9451"/>
                  </a:cubicBezTo>
                  <a:lnTo>
                    <a:pt x="3236312" y="1541937"/>
                  </a:lnTo>
                  <a:cubicBezTo>
                    <a:pt x="3236312" y="1547157"/>
                    <a:pt x="3232081" y="1551388"/>
                    <a:pt x="3226862" y="1551388"/>
                  </a:cubicBezTo>
                  <a:lnTo>
                    <a:pt x="9451" y="1551388"/>
                  </a:lnTo>
                  <a:cubicBezTo>
                    <a:pt x="4231" y="1551388"/>
                    <a:pt x="0" y="1547157"/>
                    <a:pt x="0" y="1541937"/>
                  </a:cubicBezTo>
                  <a:lnTo>
                    <a:pt x="0" y="9451"/>
                  </a:lnTo>
                  <a:cubicBezTo>
                    <a:pt x="0" y="4231"/>
                    <a:pt x="4231" y="0"/>
                    <a:pt x="9451" y="0"/>
                  </a:cubicBezTo>
                  <a:close/>
                </a:path>
              </a:pathLst>
            </a:custGeom>
            <a:solidFill>
              <a:srgbClr val="F82929"/>
            </a:solidFill>
            <a:ln w="19050" cap="sq">
              <a:solidFill>
                <a:srgbClr val="1D1B1A"/>
              </a:solidFill>
              <a:prstDash val="solid"/>
              <a:miter/>
            </a:ln>
          </p:spPr>
        </p:sp>
        <p:sp>
          <p:nvSpPr>
            <p:cNvPr id="4" name="TextBox 4"/>
            <p:cNvSpPr txBox="1"/>
            <p:nvPr/>
          </p:nvSpPr>
          <p:spPr>
            <a:xfrm>
              <a:off x="0" y="47625"/>
              <a:ext cx="3236312" cy="1503763"/>
            </a:xfrm>
            <a:prstGeom prst="rect">
              <a:avLst/>
            </a:prstGeom>
          </p:spPr>
          <p:txBody>
            <a:bodyPr lIns="50800" tIns="50800" rIns="50800" bIns="50800" rtlCol="0" anchor="ctr"/>
            <a:lstStyle/>
            <a:p>
              <a:pPr algn="ctr">
                <a:lnSpc>
                  <a:spcPts val="1134"/>
                </a:lnSpc>
              </a:pPr>
              <a:endParaRPr/>
            </a:p>
          </p:txBody>
        </p:sp>
      </p:grpSp>
      <p:sp>
        <p:nvSpPr>
          <p:cNvPr id="5" name="AutoShape 5"/>
          <p:cNvSpPr/>
          <p:nvPr/>
        </p:nvSpPr>
        <p:spPr>
          <a:xfrm>
            <a:off x="1028700" y="1622167"/>
            <a:ext cx="16230600" cy="0"/>
          </a:xfrm>
          <a:prstGeom prst="line">
            <a:avLst/>
          </a:prstGeom>
          <a:ln w="19050" cap="flat">
            <a:solidFill>
              <a:srgbClr val="1D1B1A"/>
            </a:solidFill>
            <a:prstDash val="solid"/>
            <a:headEnd type="none" w="sm" len="sm"/>
            <a:tailEnd type="none" w="sm" len="sm"/>
          </a:ln>
        </p:spPr>
      </p:sp>
      <p:sp>
        <p:nvSpPr>
          <p:cNvPr id="6" name="TextBox 6"/>
          <p:cNvSpPr txBox="1"/>
          <p:nvPr/>
        </p:nvSpPr>
        <p:spPr>
          <a:xfrm>
            <a:off x="16034591" y="766156"/>
            <a:ext cx="970584" cy="164593"/>
          </a:xfrm>
          <a:prstGeom prst="rect">
            <a:avLst/>
          </a:prstGeom>
        </p:spPr>
        <p:txBody>
          <a:bodyPr lIns="0" tIns="0" rIns="0" bIns="0" rtlCol="0" anchor="t">
            <a:spAutoFit/>
          </a:bodyPr>
          <a:lstStyle/>
          <a:p>
            <a:pPr algn="ctr">
              <a:lnSpc>
                <a:spcPts val="1134"/>
              </a:lnSpc>
            </a:pPr>
            <a:r>
              <a:rPr lang="en-US" sz="1400" b="1" spc="-28">
                <a:solidFill>
                  <a:srgbClr val="FFF8F8"/>
                </a:solidFill>
                <a:latin typeface="Open Sauce Bold"/>
                <a:ea typeface="Open Sauce Bold"/>
                <a:cs typeface="Open Sauce Bold"/>
                <a:sym typeface="Open Sauce Bold"/>
              </a:rPr>
              <a:t>Contact</a:t>
            </a:r>
          </a:p>
        </p:txBody>
      </p:sp>
      <p:grpSp>
        <p:nvGrpSpPr>
          <p:cNvPr id="7" name="Group 7"/>
          <p:cNvGrpSpPr/>
          <p:nvPr/>
        </p:nvGrpSpPr>
        <p:grpSpPr>
          <a:xfrm>
            <a:off x="536242" y="1929416"/>
            <a:ext cx="984915" cy="8024969"/>
            <a:chOff x="0" y="0"/>
            <a:chExt cx="259402" cy="2113572"/>
          </a:xfrm>
        </p:grpSpPr>
        <p:sp>
          <p:nvSpPr>
            <p:cNvPr id="8" name="Freeform 8"/>
            <p:cNvSpPr/>
            <p:nvPr/>
          </p:nvSpPr>
          <p:spPr>
            <a:xfrm>
              <a:off x="0" y="0"/>
              <a:ext cx="259402" cy="2113572"/>
            </a:xfrm>
            <a:custGeom>
              <a:avLst/>
              <a:gdLst/>
              <a:ahLst/>
              <a:cxnLst/>
              <a:rect l="l" t="t" r="r" b="b"/>
              <a:pathLst>
                <a:path w="259402" h="2113572">
                  <a:moveTo>
                    <a:pt x="117907" y="0"/>
                  </a:moveTo>
                  <a:lnTo>
                    <a:pt x="141494" y="0"/>
                  </a:lnTo>
                  <a:cubicBezTo>
                    <a:pt x="172765" y="0"/>
                    <a:pt x="202755" y="12422"/>
                    <a:pt x="224867" y="34534"/>
                  </a:cubicBezTo>
                  <a:cubicBezTo>
                    <a:pt x="246979" y="56646"/>
                    <a:pt x="259402" y="86636"/>
                    <a:pt x="259402" y="117907"/>
                  </a:cubicBezTo>
                  <a:lnTo>
                    <a:pt x="259402" y="1995665"/>
                  </a:lnTo>
                  <a:cubicBezTo>
                    <a:pt x="259402" y="2026936"/>
                    <a:pt x="246979" y="2056926"/>
                    <a:pt x="224867" y="2079038"/>
                  </a:cubicBezTo>
                  <a:cubicBezTo>
                    <a:pt x="202755" y="2101150"/>
                    <a:pt x="172765" y="2113572"/>
                    <a:pt x="141494" y="2113572"/>
                  </a:cubicBezTo>
                  <a:lnTo>
                    <a:pt x="117907" y="2113572"/>
                  </a:lnTo>
                  <a:cubicBezTo>
                    <a:pt x="86636" y="2113572"/>
                    <a:pt x="56646" y="2101150"/>
                    <a:pt x="34534" y="2079038"/>
                  </a:cubicBezTo>
                  <a:cubicBezTo>
                    <a:pt x="12422" y="2056926"/>
                    <a:pt x="0" y="2026936"/>
                    <a:pt x="0" y="1995665"/>
                  </a:cubicBezTo>
                  <a:lnTo>
                    <a:pt x="0" y="117907"/>
                  </a:lnTo>
                  <a:cubicBezTo>
                    <a:pt x="0" y="86636"/>
                    <a:pt x="12422" y="56646"/>
                    <a:pt x="34534" y="34534"/>
                  </a:cubicBezTo>
                  <a:cubicBezTo>
                    <a:pt x="56646" y="12422"/>
                    <a:pt x="86636" y="0"/>
                    <a:pt x="117907" y="0"/>
                  </a:cubicBezTo>
                  <a:close/>
                </a:path>
              </a:pathLst>
            </a:custGeom>
            <a:solidFill>
              <a:srgbClr val="F82929"/>
            </a:solidFill>
            <a:ln cap="sq">
              <a:noFill/>
              <a:prstDash val="solid"/>
              <a:miter/>
            </a:ln>
          </p:spPr>
        </p:sp>
        <p:sp>
          <p:nvSpPr>
            <p:cNvPr id="9" name="TextBox 9"/>
            <p:cNvSpPr txBox="1"/>
            <p:nvPr/>
          </p:nvSpPr>
          <p:spPr>
            <a:xfrm>
              <a:off x="0" y="47625"/>
              <a:ext cx="259402" cy="2065947"/>
            </a:xfrm>
            <a:prstGeom prst="rect">
              <a:avLst/>
            </a:prstGeom>
          </p:spPr>
          <p:txBody>
            <a:bodyPr lIns="50800" tIns="50800" rIns="50800" bIns="50800" rtlCol="0" anchor="ctr"/>
            <a:lstStyle/>
            <a:p>
              <a:pPr algn="ctr">
                <a:lnSpc>
                  <a:spcPts val="1134"/>
                </a:lnSpc>
              </a:pPr>
              <a:endParaRPr/>
            </a:p>
          </p:txBody>
        </p:sp>
      </p:grpSp>
      <p:grpSp>
        <p:nvGrpSpPr>
          <p:cNvPr id="11" name="Group 11"/>
          <p:cNvGrpSpPr/>
          <p:nvPr/>
        </p:nvGrpSpPr>
        <p:grpSpPr>
          <a:xfrm>
            <a:off x="16237385" y="509143"/>
            <a:ext cx="752965" cy="780995"/>
            <a:chOff x="0" y="0"/>
            <a:chExt cx="812800" cy="843057"/>
          </a:xfrm>
        </p:grpSpPr>
        <p:sp>
          <p:nvSpPr>
            <p:cNvPr id="12" name="Freeform 12"/>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13" name="TextBox 13"/>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4" name="Freeform 14"/>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2835955" y="508790"/>
            <a:ext cx="11955758" cy="640560"/>
          </a:xfrm>
          <a:prstGeom prst="rect">
            <a:avLst/>
          </a:prstGeom>
        </p:spPr>
        <p:txBody>
          <a:bodyPr lIns="0" tIns="0" rIns="0" bIns="0" rtlCol="0" anchor="t">
            <a:spAutoFit/>
          </a:bodyPr>
          <a:lstStyle/>
          <a:p>
            <a:pPr algn="ctr">
              <a:lnSpc>
                <a:spcPts val="4873"/>
              </a:lnSpc>
            </a:pPr>
            <a:r>
              <a:rPr lang="en-US" sz="4400" dirty="0">
                <a:solidFill>
                  <a:srgbClr val="1D1B1A"/>
                </a:solidFill>
                <a:latin typeface="League Spartan"/>
                <a:ea typeface="League Spartan"/>
                <a:cs typeface="League Spartan"/>
                <a:sym typeface="League Spartan"/>
              </a:rPr>
              <a:t>Analysis of Innovation Space Using 4Ps</a:t>
            </a:r>
          </a:p>
        </p:txBody>
      </p:sp>
      <p:sp>
        <p:nvSpPr>
          <p:cNvPr id="17" name="TextBox 17"/>
          <p:cNvSpPr txBox="1"/>
          <p:nvPr/>
        </p:nvSpPr>
        <p:spPr>
          <a:xfrm>
            <a:off x="2133600" y="3848100"/>
            <a:ext cx="9144000" cy="1477328"/>
          </a:xfrm>
          <a:prstGeom prst="rect">
            <a:avLst/>
          </a:prstGeom>
        </p:spPr>
        <p:txBody>
          <a:bodyPr wrap="square" lIns="0" tIns="0" rIns="0" bIns="0" rtlCol="0" anchor="t">
            <a:spAutoFit/>
          </a:bodyPr>
          <a:lstStyle/>
          <a:p>
            <a:pPr marL="285750" indent="-285750" algn="just">
              <a:buFont typeface="Arial" panose="020B0604020202020204" pitchFamily="34" charset="0"/>
              <a:buChar char="•"/>
            </a:pPr>
            <a:r>
              <a:rPr lang="en-GB" sz="2400" dirty="0">
                <a:latin typeface="Open Sauce" panose="020B0604020202020204" charset="0"/>
              </a:rPr>
              <a:t>Nike's product innovation is to develop their self-lacing Adapt BB and their Project Amplify to utilise the power of AI to design better and improve performance aspects (Newcomb, 2019). </a:t>
            </a:r>
            <a:endParaRPr lang="en-IN" sz="2000" dirty="0">
              <a:latin typeface="Open Sauce" panose="020B0604020202020204" charset="0"/>
            </a:endParaRPr>
          </a:p>
        </p:txBody>
      </p:sp>
      <p:sp>
        <p:nvSpPr>
          <p:cNvPr id="18" name="TextBox 18"/>
          <p:cNvSpPr txBox="1"/>
          <p:nvPr/>
        </p:nvSpPr>
        <p:spPr>
          <a:xfrm>
            <a:off x="1905000" y="1790700"/>
            <a:ext cx="9448800" cy="1477328"/>
          </a:xfrm>
          <a:prstGeom prst="rect">
            <a:avLst/>
          </a:prstGeom>
        </p:spPr>
        <p:txBody>
          <a:bodyPr wrap="square" lIns="0" tIns="0" rIns="0" bIns="0" rtlCol="0" anchor="t">
            <a:spAutoFit/>
          </a:bodyPr>
          <a:lstStyle/>
          <a:p>
            <a:pPr marL="530857" lvl="1" indent="-265428" algn="just">
              <a:buFont typeface="Arial"/>
              <a:buChar char="•"/>
            </a:pPr>
            <a:r>
              <a:rPr lang="en-GB" sz="2400" spc="-49" noProof="0" dirty="0">
                <a:solidFill>
                  <a:srgbClr val="1D1B1A"/>
                </a:solidFill>
                <a:latin typeface="Open Sauce"/>
                <a:ea typeface="Open Sauce"/>
                <a:cs typeface="Open Sauce"/>
                <a:sym typeface="Open Sauce"/>
              </a:rPr>
              <a:t>Position innovation can be seen by how they recognise the doubt consumers are experiencing and empathise with their feelings before providing them with inspiration and motivation (</a:t>
            </a:r>
            <a:r>
              <a:rPr lang="en-GB" sz="2400" spc="-49" noProof="0" dirty="0" err="1">
                <a:solidFill>
                  <a:srgbClr val="1D1B1A"/>
                </a:solidFill>
                <a:latin typeface="Open Sauce"/>
                <a:ea typeface="Open Sauce"/>
                <a:cs typeface="Open Sauce"/>
                <a:sym typeface="Open Sauce"/>
              </a:rPr>
              <a:t>Kouhihabibi</a:t>
            </a:r>
            <a:r>
              <a:rPr lang="en-GB" sz="2400" spc="-49" noProof="0" dirty="0">
                <a:solidFill>
                  <a:srgbClr val="1D1B1A"/>
                </a:solidFill>
                <a:latin typeface="Open Sauce"/>
                <a:ea typeface="Open Sauce"/>
                <a:cs typeface="Open Sauce"/>
                <a:sym typeface="Open Sauce"/>
              </a:rPr>
              <a:t>, 2022). </a:t>
            </a:r>
          </a:p>
        </p:txBody>
      </p:sp>
      <p:sp>
        <p:nvSpPr>
          <p:cNvPr id="19" name="TextBox 19"/>
          <p:cNvSpPr txBox="1"/>
          <p:nvPr/>
        </p:nvSpPr>
        <p:spPr>
          <a:xfrm>
            <a:off x="1828800" y="6210300"/>
            <a:ext cx="9525000" cy="1107996"/>
          </a:xfrm>
          <a:prstGeom prst="rect">
            <a:avLst/>
          </a:prstGeom>
        </p:spPr>
        <p:txBody>
          <a:bodyPr wrap="square" lIns="0" tIns="0" rIns="0" bIns="0" rtlCol="0" anchor="t">
            <a:spAutoFit/>
          </a:bodyPr>
          <a:lstStyle/>
          <a:p>
            <a:pPr marL="551179" lvl="1" indent="-285750" algn="just">
              <a:buFont typeface="Arial" panose="020B0604020202020204" pitchFamily="34" charset="0"/>
              <a:buChar char="•"/>
            </a:pPr>
            <a:r>
              <a:rPr lang="en-US" sz="2400" spc="-49" dirty="0">
                <a:solidFill>
                  <a:srgbClr val="1D1B1A"/>
                </a:solidFill>
                <a:latin typeface="Open Sauce"/>
                <a:ea typeface="Open Sauce"/>
                <a:cs typeface="Open Sauce"/>
                <a:sym typeface="Open Sauce"/>
              </a:rPr>
              <a:t>Process innovation is seen in chemical recycling and AI manufacturing techniques where Nike pushed boundaries with these innovations. </a:t>
            </a:r>
          </a:p>
        </p:txBody>
      </p:sp>
      <p:pic>
        <p:nvPicPr>
          <p:cNvPr id="21" name="Picture 20">
            <a:extLst>
              <a:ext uri="{FF2B5EF4-FFF2-40B4-BE49-F238E27FC236}">
                <a16:creationId xmlns:a16="http://schemas.microsoft.com/office/drawing/2014/main" id="{2ADC343C-B3EC-0132-5BA4-25DB84EEC202}"/>
              </a:ext>
            </a:extLst>
          </p:cNvPr>
          <p:cNvPicPr>
            <a:picLocks noChangeAspect="1"/>
          </p:cNvPicPr>
          <p:nvPr/>
        </p:nvPicPr>
        <p:blipFill>
          <a:blip r:embed="rId5"/>
          <a:stretch>
            <a:fillRect/>
          </a:stretch>
        </p:blipFill>
        <p:spPr>
          <a:xfrm>
            <a:off x="1219200" y="495300"/>
            <a:ext cx="1295400" cy="728662"/>
          </a:xfrm>
          <a:prstGeom prst="rect">
            <a:avLst/>
          </a:prstGeom>
        </p:spPr>
      </p:pic>
      <p:sp>
        <p:nvSpPr>
          <p:cNvPr id="22" name="TextBox 19">
            <a:extLst>
              <a:ext uri="{FF2B5EF4-FFF2-40B4-BE49-F238E27FC236}">
                <a16:creationId xmlns:a16="http://schemas.microsoft.com/office/drawing/2014/main" id="{2646524E-4534-A964-5CF5-4DFC22582C24}"/>
              </a:ext>
            </a:extLst>
          </p:cNvPr>
          <p:cNvSpPr txBox="1"/>
          <p:nvPr/>
        </p:nvSpPr>
        <p:spPr>
          <a:xfrm>
            <a:off x="2057400" y="7962900"/>
            <a:ext cx="9220200" cy="1723549"/>
          </a:xfrm>
          <a:prstGeom prst="rect">
            <a:avLst/>
          </a:prstGeom>
        </p:spPr>
        <p:txBody>
          <a:bodyPr wrap="square" lIns="0" tIns="0" rIns="0" bIns="0" rtlCol="0" anchor="t">
            <a:spAutoFit/>
          </a:bodyPr>
          <a:lstStyle/>
          <a:p>
            <a:pPr marL="285750" indent="-285750" algn="just">
              <a:buFont typeface="Arial" panose="020B0604020202020204" pitchFamily="34" charset="0"/>
              <a:buChar char="•"/>
            </a:pPr>
            <a:r>
              <a:rPr lang="en-GB" sz="2800" dirty="0"/>
              <a:t>Position innovation can be seen by how they recognise the doubt consumers are experiencing and empathise with their feelings before providing them with inspiration and motivation (</a:t>
            </a:r>
            <a:r>
              <a:rPr lang="en-GB" sz="2800" dirty="0" err="1"/>
              <a:t>Kouhihabibi</a:t>
            </a:r>
            <a:r>
              <a:rPr lang="en-GB" sz="2800" dirty="0"/>
              <a:t>, 2022). </a:t>
            </a:r>
            <a:endParaRPr lang="en-IN" sz="2400" dirty="0"/>
          </a:p>
        </p:txBody>
      </p:sp>
      <p:pic>
        <p:nvPicPr>
          <p:cNvPr id="25" name="Picture 24">
            <a:extLst>
              <a:ext uri="{FF2B5EF4-FFF2-40B4-BE49-F238E27FC236}">
                <a16:creationId xmlns:a16="http://schemas.microsoft.com/office/drawing/2014/main" id="{484B72FC-54D6-87CD-BEB7-3EF46174DC05}"/>
              </a:ext>
            </a:extLst>
          </p:cNvPr>
          <p:cNvPicPr>
            <a:picLocks noChangeAspect="1"/>
          </p:cNvPicPr>
          <p:nvPr/>
        </p:nvPicPr>
        <p:blipFill>
          <a:blip r:embed="rId6"/>
          <a:stretch>
            <a:fillRect/>
          </a:stretch>
        </p:blipFill>
        <p:spPr>
          <a:xfrm>
            <a:off x="12556671" y="4701373"/>
            <a:ext cx="5591175" cy="5323771"/>
          </a:xfrm>
          <a:prstGeom prst="rect">
            <a:avLst/>
          </a:prstGeom>
        </p:spPr>
      </p:pic>
      <p:pic>
        <p:nvPicPr>
          <p:cNvPr id="27" name="Picture 26">
            <a:extLst>
              <a:ext uri="{FF2B5EF4-FFF2-40B4-BE49-F238E27FC236}">
                <a16:creationId xmlns:a16="http://schemas.microsoft.com/office/drawing/2014/main" id="{95D168AE-A458-858B-9E63-188128822C00}"/>
              </a:ext>
            </a:extLst>
          </p:cNvPr>
          <p:cNvPicPr>
            <a:picLocks noChangeAspect="1"/>
          </p:cNvPicPr>
          <p:nvPr/>
        </p:nvPicPr>
        <p:blipFill>
          <a:blip r:embed="rId7"/>
          <a:stretch>
            <a:fillRect/>
          </a:stretch>
        </p:blipFill>
        <p:spPr>
          <a:xfrm>
            <a:off x="13335000" y="1790700"/>
            <a:ext cx="3657600" cy="261369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3" name="Group 3"/>
          <p:cNvGrpSpPr/>
          <p:nvPr/>
        </p:nvGrpSpPr>
        <p:grpSpPr>
          <a:xfrm>
            <a:off x="8967573" y="2212717"/>
            <a:ext cx="8291727" cy="6998442"/>
            <a:chOff x="0" y="0"/>
            <a:chExt cx="2183829" cy="1843211"/>
          </a:xfrm>
        </p:grpSpPr>
        <p:sp>
          <p:nvSpPr>
            <p:cNvPr id="4" name="Freeform 4"/>
            <p:cNvSpPr/>
            <p:nvPr/>
          </p:nvSpPr>
          <p:spPr>
            <a:xfrm>
              <a:off x="0" y="0"/>
              <a:ext cx="2183829" cy="1843211"/>
            </a:xfrm>
            <a:custGeom>
              <a:avLst/>
              <a:gdLst/>
              <a:ahLst/>
              <a:cxnLst/>
              <a:rect l="l" t="t" r="r" b="b"/>
              <a:pathLst>
                <a:path w="2183829" h="1843211">
                  <a:moveTo>
                    <a:pt x="14005" y="0"/>
                  </a:moveTo>
                  <a:lnTo>
                    <a:pt x="2169824" y="0"/>
                  </a:lnTo>
                  <a:cubicBezTo>
                    <a:pt x="2173538" y="0"/>
                    <a:pt x="2177101" y="1476"/>
                    <a:pt x="2179727" y="4102"/>
                  </a:cubicBezTo>
                  <a:cubicBezTo>
                    <a:pt x="2182354" y="6729"/>
                    <a:pt x="2183829" y="10291"/>
                    <a:pt x="2183829" y="14005"/>
                  </a:cubicBezTo>
                  <a:lnTo>
                    <a:pt x="2183829" y="1829206"/>
                  </a:lnTo>
                  <a:cubicBezTo>
                    <a:pt x="2183829" y="1832920"/>
                    <a:pt x="2182354" y="1836482"/>
                    <a:pt x="2179727" y="1839109"/>
                  </a:cubicBezTo>
                  <a:cubicBezTo>
                    <a:pt x="2177101" y="1841735"/>
                    <a:pt x="2173538" y="1843211"/>
                    <a:pt x="2169824" y="1843211"/>
                  </a:cubicBezTo>
                  <a:lnTo>
                    <a:pt x="14005" y="1843211"/>
                  </a:lnTo>
                  <a:cubicBezTo>
                    <a:pt x="10291" y="1843211"/>
                    <a:pt x="6729" y="1841735"/>
                    <a:pt x="4102" y="1839109"/>
                  </a:cubicBezTo>
                  <a:cubicBezTo>
                    <a:pt x="1476" y="1836482"/>
                    <a:pt x="0" y="1832920"/>
                    <a:pt x="0" y="1829206"/>
                  </a:cubicBezTo>
                  <a:lnTo>
                    <a:pt x="0" y="14005"/>
                  </a:lnTo>
                  <a:cubicBezTo>
                    <a:pt x="0" y="10291"/>
                    <a:pt x="1476" y="6729"/>
                    <a:pt x="4102" y="4102"/>
                  </a:cubicBezTo>
                  <a:cubicBezTo>
                    <a:pt x="6729" y="1476"/>
                    <a:pt x="10291" y="0"/>
                    <a:pt x="14005" y="0"/>
                  </a:cubicBezTo>
                  <a:close/>
                </a:path>
              </a:pathLst>
            </a:custGeom>
            <a:ln w="19050" cap="sq">
              <a:solidFill>
                <a:srgbClr val="1D1B1A"/>
              </a:solidFill>
              <a:prstDash val="solid"/>
              <a:miter/>
            </a:ln>
          </p:spPr>
        </p:sp>
        <p:sp>
          <p:nvSpPr>
            <p:cNvPr id="5" name="TextBox 5"/>
            <p:cNvSpPr txBox="1"/>
            <p:nvPr/>
          </p:nvSpPr>
          <p:spPr>
            <a:xfrm>
              <a:off x="0" y="47625"/>
              <a:ext cx="2183829" cy="1795586"/>
            </a:xfrm>
            <a:prstGeom prst="rect">
              <a:avLst/>
            </a:prstGeom>
          </p:spPr>
          <p:txBody>
            <a:bodyPr lIns="50800" tIns="50800" rIns="50800" bIns="50800" rtlCol="0" anchor="ctr"/>
            <a:lstStyle/>
            <a:p>
              <a:pPr algn="ctr">
                <a:lnSpc>
                  <a:spcPts val="1134"/>
                </a:lnSpc>
              </a:pPr>
              <a:endParaRPr/>
            </a:p>
          </p:txBody>
        </p:sp>
      </p:grpSp>
      <p:grpSp>
        <p:nvGrpSpPr>
          <p:cNvPr id="9" name="Group 9"/>
          <p:cNvGrpSpPr/>
          <p:nvPr/>
        </p:nvGrpSpPr>
        <p:grpSpPr>
          <a:xfrm>
            <a:off x="16237385" y="509143"/>
            <a:ext cx="752965" cy="780995"/>
            <a:chOff x="0" y="0"/>
            <a:chExt cx="812800" cy="843057"/>
          </a:xfrm>
        </p:grpSpPr>
        <p:sp>
          <p:nvSpPr>
            <p:cNvPr id="10" name="Freeform 10"/>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11" name="TextBox 11"/>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2" name="Freeform 12"/>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2971800" y="571500"/>
            <a:ext cx="12072143" cy="551472"/>
          </a:xfrm>
          <a:prstGeom prst="rect">
            <a:avLst/>
          </a:prstGeom>
        </p:spPr>
        <p:txBody>
          <a:bodyPr lIns="0" tIns="0" rIns="0" bIns="0" rtlCol="0" anchor="t">
            <a:spAutoFit/>
          </a:bodyPr>
          <a:lstStyle/>
          <a:p>
            <a:pPr algn="ctr">
              <a:lnSpc>
                <a:spcPts val="4079"/>
              </a:lnSpc>
            </a:pPr>
            <a:r>
              <a:rPr lang="en-US" sz="4205" dirty="0">
                <a:solidFill>
                  <a:srgbClr val="1D1B1A"/>
                </a:solidFill>
                <a:latin typeface="League Spartan"/>
                <a:ea typeface="League Spartan"/>
                <a:cs typeface="League Spartan"/>
                <a:sym typeface="League Spartan"/>
              </a:rPr>
              <a:t>Innovation Recommendations</a:t>
            </a:r>
          </a:p>
        </p:txBody>
      </p:sp>
      <p:sp>
        <p:nvSpPr>
          <p:cNvPr id="16" name="TextBox 16"/>
          <p:cNvSpPr txBox="1"/>
          <p:nvPr/>
        </p:nvSpPr>
        <p:spPr>
          <a:xfrm>
            <a:off x="9144000" y="2705100"/>
            <a:ext cx="7797761" cy="5909310"/>
          </a:xfrm>
          <a:prstGeom prst="rect">
            <a:avLst/>
          </a:prstGeom>
        </p:spPr>
        <p:txBody>
          <a:bodyPr wrap="square" lIns="0" tIns="0" rIns="0" bIns="0" rtlCol="0" anchor="t">
            <a:spAutoFit/>
          </a:bodyPr>
          <a:lstStyle/>
          <a:p>
            <a:pPr marL="285750" indent="-285750" algn="just">
              <a:buFont typeface="Arial" panose="020B0604020202020204" pitchFamily="34" charset="0"/>
              <a:buChar char="•"/>
            </a:pPr>
            <a:r>
              <a:rPr lang="en-GB" sz="2400" dirty="0">
                <a:latin typeface="Open Sauce" panose="020B0604020202020204" charset="0"/>
              </a:rPr>
              <a:t>Circular product innovation and rising take-back programs and recycling rates should be applied to the entire product range.</a:t>
            </a:r>
            <a:endParaRPr lang="en-IN" sz="2000" dirty="0">
              <a:latin typeface="Open Sauce" panose="020B0604020202020204" charset="0"/>
            </a:endParaRPr>
          </a:p>
          <a:p>
            <a:pPr marL="285750" indent="-285750" algn="just">
              <a:buFont typeface="Arial" panose="020B0604020202020204" pitchFamily="34" charset="0"/>
              <a:buChar char="•"/>
            </a:pPr>
            <a:r>
              <a:rPr lang="en-GB" sz="2400" dirty="0">
                <a:latin typeface="Open Sauce" panose="020B0604020202020204" charset="0"/>
              </a:rPr>
              <a:t>Nike must utilise personalisation and implement AI in the Nike App for better and more efficient personalised products, training and experiences (Daramola, 2024).</a:t>
            </a:r>
            <a:endParaRPr lang="en-IN" sz="2000" dirty="0">
              <a:latin typeface="Open Sauce" panose="020B0604020202020204" charset="0"/>
            </a:endParaRPr>
          </a:p>
          <a:p>
            <a:pPr marL="285750" indent="-285750" algn="just">
              <a:buFont typeface="Arial" panose="020B0604020202020204" pitchFamily="34" charset="0"/>
              <a:buChar char="•"/>
            </a:pPr>
            <a:r>
              <a:rPr lang="en-GB" sz="2400" dirty="0">
                <a:latin typeface="Open Sauce" panose="020B0604020202020204" charset="0"/>
              </a:rPr>
              <a:t>Nike must work with both physical and digital methods that seamlessly narrow down the physical Nike Live retail store and digital platform (Alam, 2021).</a:t>
            </a:r>
            <a:endParaRPr lang="en-IN" sz="2000" dirty="0">
              <a:latin typeface="Open Sauce" panose="020B0604020202020204" charset="0"/>
            </a:endParaRPr>
          </a:p>
          <a:p>
            <a:pPr marL="285750" indent="-285750" algn="just">
              <a:buFont typeface="Arial" panose="020B0604020202020204" pitchFamily="34" charset="0"/>
              <a:buChar char="•"/>
            </a:pPr>
            <a:r>
              <a:rPr lang="en-GB" sz="2400" dirty="0">
                <a:latin typeface="Open Sauce" panose="020B0604020202020204" charset="0"/>
              </a:rPr>
              <a:t>Nike must earn trust with a transparent supply chain where they could utilise blockchain technology to verify sustainability claims and responsible sourcing (Sharma, Sharma, and Garga, 2025).</a:t>
            </a:r>
            <a:endParaRPr lang="en-IN" sz="2000" dirty="0">
              <a:latin typeface="Open Sauce" panose="020B0604020202020204" charset="0"/>
            </a:endParaRPr>
          </a:p>
        </p:txBody>
      </p:sp>
      <p:pic>
        <p:nvPicPr>
          <p:cNvPr id="19" name="Picture 18">
            <a:extLst>
              <a:ext uri="{FF2B5EF4-FFF2-40B4-BE49-F238E27FC236}">
                <a16:creationId xmlns:a16="http://schemas.microsoft.com/office/drawing/2014/main" id="{1B22B39C-9115-CC95-426A-A02CFB5BC0E5}"/>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21" name="Picture 20">
            <a:extLst>
              <a:ext uri="{FF2B5EF4-FFF2-40B4-BE49-F238E27FC236}">
                <a16:creationId xmlns:a16="http://schemas.microsoft.com/office/drawing/2014/main" id="{934389C9-F4F0-7D6E-C81E-253BE07B0847}"/>
              </a:ext>
            </a:extLst>
          </p:cNvPr>
          <p:cNvPicPr>
            <a:picLocks noChangeAspect="1"/>
          </p:cNvPicPr>
          <p:nvPr/>
        </p:nvPicPr>
        <p:blipFill>
          <a:blip r:embed="rId6"/>
          <a:stretch>
            <a:fillRect/>
          </a:stretch>
        </p:blipFill>
        <p:spPr>
          <a:xfrm>
            <a:off x="762000" y="1790700"/>
            <a:ext cx="8001000" cy="8001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86000" y="1714500"/>
            <a:ext cx="13639800" cy="5562600"/>
            <a:chOff x="0" y="0"/>
            <a:chExt cx="2198904" cy="1257116"/>
          </a:xfrm>
        </p:grpSpPr>
        <p:sp>
          <p:nvSpPr>
            <p:cNvPr id="3" name="Freeform 3"/>
            <p:cNvSpPr/>
            <p:nvPr/>
          </p:nvSpPr>
          <p:spPr>
            <a:xfrm>
              <a:off x="0" y="0"/>
              <a:ext cx="2198904" cy="1257116"/>
            </a:xfrm>
            <a:custGeom>
              <a:avLst/>
              <a:gdLst/>
              <a:ahLst/>
              <a:cxnLst/>
              <a:rect l="l" t="t" r="r" b="b"/>
              <a:pathLst>
                <a:path w="2198904" h="1257116">
                  <a:moveTo>
                    <a:pt x="13909" y="0"/>
                  </a:moveTo>
                  <a:lnTo>
                    <a:pt x="2184995" y="0"/>
                  </a:lnTo>
                  <a:cubicBezTo>
                    <a:pt x="2192677" y="0"/>
                    <a:pt x="2198904" y="6227"/>
                    <a:pt x="2198904" y="13909"/>
                  </a:cubicBezTo>
                  <a:lnTo>
                    <a:pt x="2198904" y="1243207"/>
                  </a:lnTo>
                  <a:cubicBezTo>
                    <a:pt x="2198904" y="1250889"/>
                    <a:pt x="2192677" y="1257116"/>
                    <a:pt x="2184995" y="1257116"/>
                  </a:cubicBezTo>
                  <a:lnTo>
                    <a:pt x="13909" y="1257116"/>
                  </a:lnTo>
                  <a:cubicBezTo>
                    <a:pt x="6227" y="1257116"/>
                    <a:pt x="0" y="1250889"/>
                    <a:pt x="0" y="1243207"/>
                  </a:cubicBezTo>
                  <a:lnTo>
                    <a:pt x="0" y="13909"/>
                  </a:lnTo>
                  <a:cubicBezTo>
                    <a:pt x="0" y="6227"/>
                    <a:pt x="6227" y="0"/>
                    <a:pt x="13909" y="0"/>
                  </a:cubicBezTo>
                  <a:close/>
                </a:path>
              </a:pathLst>
            </a:custGeom>
            <a:solidFill>
              <a:srgbClr val="F82929"/>
            </a:solidFill>
            <a:ln w="19050" cap="sq">
              <a:solidFill>
                <a:srgbClr val="1D1B1A"/>
              </a:solidFill>
              <a:prstDash val="solid"/>
              <a:miter/>
            </a:ln>
          </p:spPr>
        </p:sp>
        <p:sp>
          <p:nvSpPr>
            <p:cNvPr id="4" name="TextBox 4"/>
            <p:cNvSpPr txBox="1"/>
            <p:nvPr/>
          </p:nvSpPr>
          <p:spPr>
            <a:xfrm>
              <a:off x="0" y="47625"/>
              <a:ext cx="2198904" cy="1209491"/>
            </a:xfrm>
            <a:prstGeom prst="rect">
              <a:avLst/>
            </a:prstGeom>
          </p:spPr>
          <p:txBody>
            <a:bodyPr lIns="50800" tIns="50800" rIns="50800" bIns="50800" rtlCol="0" anchor="ctr"/>
            <a:lstStyle/>
            <a:p>
              <a:pPr algn="ctr">
                <a:lnSpc>
                  <a:spcPts val="1134"/>
                </a:lnSpc>
              </a:pPr>
              <a:endParaRPr/>
            </a:p>
          </p:txBody>
        </p:sp>
      </p:grpSp>
      <p:sp>
        <p:nvSpPr>
          <p:cNvPr id="5" name="AutoShape 5"/>
          <p:cNvSpPr/>
          <p:nvPr/>
        </p:nvSpPr>
        <p:spPr>
          <a:xfrm>
            <a:off x="1028700" y="1622167"/>
            <a:ext cx="16230600" cy="0"/>
          </a:xfrm>
          <a:prstGeom prst="line">
            <a:avLst/>
          </a:prstGeom>
          <a:ln w="19050" cap="flat">
            <a:solidFill>
              <a:srgbClr val="1D1B1A"/>
            </a:solidFill>
            <a:prstDash val="solid"/>
            <a:headEnd type="none" w="sm" len="sm"/>
            <a:tailEnd type="none" w="sm" len="sm"/>
          </a:ln>
        </p:spPr>
      </p:sp>
      <p:grpSp>
        <p:nvGrpSpPr>
          <p:cNvPr id="6" name="Group 6"/>
          <p:cNvGrpSpPr/>
          <p:nvPr/>
        </p:nvGrpSpPr>
        <p:grpSpPr>
          <a:xfrm>
            <a:off x="838201" y="7353300"/>
            <a:ext cx="16687800" cy="2667000"/>
            <a:chOff x="0" y="0"/>
            <a:chExt cx="2183829" cy="1843211"/>
          </a:xfrm>
        </p:grpSpPr>
        <p:sp>
          <p:nvSpPr>
            <p:cNvPr id="7" name="Freeform 7"/>
            <p:cNvSpPr/>
            <p:nvPr/>
          </p:nvSpPr>
          <p:spPr>
            <a:xfrm>
              <a:off x="0" y="0"/>
              <a:ext cx="2183829" cy="1843211"/>
            </a:xfrm>
            <a:custGeom>
              <a:avLst/>
              <a:gdLst/>
              <a:ahLst/>
              <a:cxnLst/>
              <a:rect l="l" t="t" r="r" b="b"/>
              <a:pathLst>
                <a:path w="2183829" h="1843211">
                  <a:moveTo>
                    <a:pt x="14005" y="0"/>
                  </a:moveTo>
                  <a:lnTo>
                    <a:pt x="2169824" y="0"/>
                  </a:lnTo>
                  <a:cubicBezTo>
                    <a:pt x="2173538" y="0"/>
                    <a:pt x="2177101" y="1476"/>
                    <a:pt x="2179727" y="4102"/>
                  </a:cubicBezTo>
                  <a:cubicBezTo>
                    <a:pt x="2182354" y="6729"/>
                    <a:pt x="2183829" y="10291"/>
                    <a:pt x="2183829" y="14005"/>
                  </a:cubicBezTo>
                  <a:lnTo>
                    <a:pt x="2183829" y="1829206"/>
                  </a:lnTo>
                  <a:cubicBezTo>
                    <a:pt x="2183829" y="1832920"/>
                    <a:pt x="2182354" y="1836482"/>
                    <a:pt x="2179727" y="1839109"/>
                  </a:cubicBezTo>
                  <a:cubicBezTo>
                    <a:pt x="2177101" y="1841735"/>
                    <a:pt x="2173538" y="1843211"/>
                    <a:pt x="2169824" y="1843211"/>
                  </a:cubicBezTo>
                  <a:lnTo>
                    <a:pt x="14005" y="1843211"/>
                  </a:lnTo>
                  <a:cubicBezTo>
                    <a:pt x="10291" y="1843211"/>
                    <a:pt x="6729" y="1841735"/>
                    <a:pt x="4102" y="1839109"/>
                  </a:cubicBezTo>
                  <a:cubicBezTo>
                    <a:pt x="1476" y="1836482"/>
                    <a:pt x="0" y="1832920"/>
                    <a:pt x="0" y="1829206"/>
                  </a:cubicBezTo>
                  <a:lnTo>
                    <a:pt x="0" y="14005"/>
                  </a:lnTo>
                  <a:cubicBezTo>
                    <a:pt x="0" y="10291"/>
                    <a:pt x="1476" y="6729"/>
                    <a:pt x="4102" y="4102"/>
                  </a:cubicBezTo>
                  <a:cubicBezTo>
                    <a:pt x="6729" y="1476"/>
                    <a:pt x="10291" y="0"/>
                    <a:pt x="14005" y="0"/>
                  </a:cubicBezTo>
                  <a:close/>
                </a:path>
              </a:pathLst>
            </a:custGeom>
            <a:ln w="19050" cap="sq">
              <a:solidFill>
                <a:srgbClr val="1D1B1A"/>
              </a:solidFill>
              <a:prstDash val="solid"/>
              <a:miter/>
            </a:ln>
          </p:spPr>
        </p:sp>
        <p:sp>
          <p:nvSpPr>
            <p:cNvPr id="8" name="TextBox 8"/>
            <p:cNvSpPr txBox="1"/>
            <p:nvPr/>
          </p:nvSpPr>
          <p:spPr>
            <a:xfrm>
              <a:off x="0" y="47625"/>
              <a:ext cx="2183829" cy="1795586"/>
            </a:xfrm>
            <a:prstGeom prst="rect">
              <a:avLst/>
            </a:prstGeom>
          </p:spPr>
          <p:txBody>
            <a:bodyPr lIns="50800" tIns="50800" rIns="50800" bIns="50800" rtlCol="0" anchor="ctr"/>
            <a:lstStyle/>
            <a:p>
              <a:pPr algn="ctr">
                <a:lnSpc>
                  <a:spcPts val="1134"/>
                </a:lnSpc>
              </a:pPr>
              <a:endParaRPr/>
            </a:p>
          </p:txBody>
        </p:sp>
      </p:grpSp>
      <p:grpSp>
        <p:nvGrpSpPr>
          <p:cNvPr id="10" name="Group 10"/>
          <p:cNvGrpSpPr/>
          <p:nvPr/>
        </p:nvGrpSpPr>
        <p:grpSpPr>
          <a:xfrm>
            <a:off x="16237385" y="509143"/>
            <a:ext cx="752965" cy="780995"/>
            <a:chOff x="0" y="0"/>
            <a:chExt cx="812800" cy="843057"/>
          </a:xfrm>
        </p:grpSpPr>
        <p:sp>
          <p:nvSpPr>
            <p:cNvPr id="11" name="Freeform 11"/>
            <p:cNvSpPr/>
            <p:nvPr/>
          </p:nvSpPr>
          <p:spPr>
            <a:xfrm>
              <a:off x="0" y="0"/>
              <a:ext cx="812800" cy="843057"/>
            </a:xfrm>
            <a:custGeom>
              <a:avLst/>
              <a:gdLst/>
              <a:ahLst/>
              <a:cxnLst/>
              <a:rect l="l" t="t" r="r" b="b"/>
              <a:pathLst>
                <a:path w="812800" h="843057">
                  <a:moveTo>
                    <a:pt x="406400" y="0"/>
                  </a:moveTo>
                  <a:cubicBezTo>
                    <a:pt x="181951" y="0"/>
                    <a:pt x="0" y="188725"/>
                    <a:pt x="0" y="421529"/>
                  </a:cubicBezTo>
                  <a:cubicBezTo>
                    <a:pt x="0" y="654333"/>
                    <a:pt x="181951" y="843057"/>
                    <a:pt x="406400" y="843057"/>
                  </a:cubicBezTo>
                  <a:cubicBezTo>
                    <a:pt x="630849" y="843057"/>
                    <a:pt x="812800" y="654333"/>
                    <a:pt x="812800" y="421529"/>
                  </a:cubicBezTo>
                  <a:cubicBezTo>
                    <a:pt x="812800" y="188725"/>
                    <a:pt x="630849" y="0"/>
                    <a:pt x="406400" y="0"/>
                  </a:cubicBezTo>
                  <a:close/>
                </a:path>
              </a:pathLst>
            </a:custGeom>
            <a:solidFill>
              <a:srgbClr val="F82929"/>
            </a:solidFill>
          </p:spPr>
        </p:sp>
        <p:sp>
          <p:nvSpPr>
            <p:cNvPr id="12" name="TextBox 12"/>
            <p:cNvSpPr txBox="1"/>
            <p:nvPr/>
          </p:nvSpPr>
          <p:spPr>
            <a:xfrm>
              <a:off x="76200" y="126662"/>
              <a:ext cx="660400" cy="637359"/>
            </a:xfrm>
            <a:prstGeom prst="rect">
              <a:avLst/>
            </a:prstGeom>
          </p:spPr>
          <p:txBody>
            <a:bodyPr lIns="50800" tIns="50800" rIns="50800" bIns="50800" rtlCol="0" anchor="ctr"/>
            <a:lstStyle/>
            <a:p>
              <a:pPr algn="ctr">
                <a:lnSpc>
                  <a:spcPts val="1134"/>
                </a:lnSpc>
              </a:pPr>
              <a:endParaRPr/>
            </a:p>
          </p:txBody>
        </p:sp>
      </p:grpSp>
      <p:sp>
        <p:nvSpPr>
          <p:cNvPr id="13" name="Freeform 13"/>
          <p:cNvSpPr/>
          <p:nvPr/>
        </p:nvSpPr>
        <p:spPr>
          <a:xfrm>
            <a:off x="16323608" y="609381"/>
            <a:ext cx="580519" cy="580519"/>
          </a:xfrm>
          <a:custGeom>
            <a:avLst/>
            <a:gdLst/>
            <a:ahLst/>
            <a:cxnLst/>
            <a:rect l="l" t="t" r="r" b="b"/>
            <a:pathLst>
              <a:path w="580519" h="580519">
                <a:moveTo>
                  <a:pt x="0" y="0"/>
                </a:moveTo>
                <a:lnTo>
                  <a:pt x="580519" y="0"/>
                </a:lnTo>
                <a:lnTo>
                  <a:pt x="580519" y="580519"/>
                </a:lnTo>
                <a:lnTo>
                  <a:pt x="0" y="580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2895600" y="647700"/>
            <a:ext cx="12072143" cy="502061"/>
          </a:xfrm>
          <a:prstGeom prst="rect">
            <a:avLst/>
          </a:prstGeom>
        </p:spPr>
        <p:txBody>
          <a:bodyPr lIns="0" tIns="0" rIns="0" bIns="0" rtlCol="0" anchor="t">
            <a:spAutoFit/>
          </a:bodyPr>
          <a:lstStyle/>
          <a:p>
            <a:pPr algn="ctr">
              <a:lnSpc>
                <a:spcPts val="4079"/>
              </a:lnSpc>
            </a:pPr>
            <a:r>
              <a:rPr lang="en-US" sz="2800" dirty="0">
                <a:solidFill>
                  <a:srgbClr val="1D1B1A"/>
                </a:solidFill>
                <a:latin typeface="League Spartan"/>
                <a:ea typeface="League Spartan"/>
                <a:cs typeface="League Spartan"/>
                <a:sym typeface="League Spartan"/>
              </a:rPr>
              <a:t>Proposed Innovation Framework: Implementation Roadmap</a:t>
            </a:r>
          </a:p>
        </p:txBody>
      </p:sp>
      <p:sp>
        <p:nvSpPr>
          <p:cNvPr id="20" name="TextBox 20"/>
          <p:cNvSpPr txBox="1"/>
          <p:nvPr/>
        </p:nvSpPr>
        <p:spPr>
          <a:xfrm>
            <a:off x="1295400" y="7581900"/>
            <a:ext cx="15849600" cy="2215991"/>
          </a:xfrm>
          <a:prstGeom prst="rect">
            <a:avLst/>
          </a:prstGeom>
        </p:spPr>
        <p:txBody>
          <a:bodyPr wrap="square" lIns="0" tIns="0" rIns="0" bIns="0" rtlCol="0" anchor="t">
            <a:spAutoFit/>
          </a:bodyPr>
          <a:lstStyle/>
          <a:p>
            <a:pPr marL="285750" indent="-285750" algn="just">
              <a:buFont typeface="Arial" panose="020B0604020202020204" pitchFamily="34" charset="0"/>
              <a:buChar char="•"/>
            </a:pPr>
            <a:r>
              <a:rPr lang="en-GB" sz="2400" dirty="0">
                <a:latin typeface="Open Sauce" panose="020B0604020202020204" charset="0"/>
              </a:rPr>
              <a:t>In the short term, the company should implement pilot take-back programmes that would focus on markets and create simple AI capabilities for the apps.</a:t>
            </a:r>
            <a:endParaRPr lang="en-IN" sz="2400" dirty="0">
              <a:latin typeface="Open Sauce" panose="020B0604020202020204" charset="0"/>
            </a:endParaRPr>
          </a:p>
          <a:p>
            <a:pPr marL="285750" indent="-285750" algn="just">
              <a:buFont typeface="Arial" panose="020B0604020202020204" pitchFamily="34" charset="0"/>
              <a:buChar char="•"/>
            </a:pPr>
            <a:r>
              <a:rPr lang="en-GB" sz="2400" dirty="0">
                <a:latin typeface="Open Sauce" panose="020B0604020202020204" charset="0"/>
              </a:rPr>
              <a:t>Nike to implement initiatives globally that are more circular in their approach in both their physical and digital location for all the stores within the medium-term. </a:t>
            </a:r>
            <a:endParaRPr lang="en-IN" sz="2400" dirty="0">
              <a:latin typeface="Open Sauce" panose="020B0604020202020204" charset="0"/>
            </a:endParaRPr>
          </a:p>
          <a:p>
            <a:pPr marL="285750" indent="-285750" algn="just">
              <a:buFont typeface="Arial" panose="020B0604020202020204" pitchFamily="34" charset="0"/>
              <a:buChar char="•"/>
            </a:pPr>
            <a:r>
              <a:rPr lang="en-GB" sz="2400" dirty="0">
                <a:latin typeface="Open Sauce" panose="020B0604020202020204" charset="0"/>
              </a:rPr>
              <a:t>The long-term goals for the company are fully closed-loop manufacturing and blockchain tracing for full supply chain transparency.</a:t>
            </a:r>
            <a:endParaRPr lang="en-IN" sz="2400" dirty="0">
              <a:latin typeface="Open Sauce" panose="020B0604020202020204" charset="0"/>
            </a:endParaRPr>
          </a:p>
        </p:txBody>
      </p:sp>
      <p:pic>
        <p:nvPicPr>
          <p:cNvPr id="23" name="Picture 22">
            <a:extLst>
              <a:ext uri="{FF2B5EF4-FFF2-40B4-BE49-F238E27FC236}">
                <a16:creationId xmlns:a16="http://schemas.microsoft.com/office/drawing/2014/main" id="{95BAEB65-6F29-2B87-5EB2-6FC61D5947B4}"/>
              </a:ext>
            </a:extLst>
          </p:cNvPr>
          <p:cNvPicPr>
            <a:picLocks noChangeAspect="1"/>
          </p:cNvPicPr>
          <p:nvPr/>
        </p:nvPicPr>
        <p:blipFill>
          <a:blip r:embed="rId5"/>
          <a:stretch>
            <a:fillRect/>
          </a:stretch>
        </p:blipFill>
        <p:spPr>
          <a:xfrm>
            <a:off x="1219200" y="495300"/>
            <a:ext cx="1295400" cy="728662"/>
          </a:xfrm>
          <a:prstGeom prst="rect">
            <a:avLst/>
          </a:prstGeom>
        </p:spPr>
      </p:pic>
      <p:pic>
        <p:nvPicPr>
          <p:cNvPr id="25" name="Picture 24">
            <a:extLst>
              <a:ext uri="{FF2B5EF4-FFF2-40B4-BE49-F238E27FC236}">
                <a16:creationId xmlns:a16="http://schemas.microsoft.com/office/drawing/2014/main" id="{681E27EA-380E-BC43-4965-799881485011}"/>
              </a:ext>
            </a:extLst>
          </p:cNvPr>
          <p:cNvPicPr>
            <a:picLocks noChangeAspect="1"/>
          </p:cNvPicPr>
          <p:nvPr/>
        </p:nvPicPr>
        <p:blipFill>
          <a:blip r:embed="rId6"/>
          <a:stretch>
            <a:fillRect/>
          </a:stretch>
        </p:blipFill>
        <p:spPr>
          <a:xfrm>
            <a:off x="2438400" y="1790700"/>
            <a:ext cx="13335000" cy="54102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2497</Words>
  <Application>Microsoft Office PowerPoint</Application>
  <PresentationFormat>Custom</PresentationFormat>
  <Paragraphs>91</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Times New Roman</vt:lpstr>
      <vt:lpstr>Open Sauce</vt:lpstr>
      <vt:lpstr>League Spartan</vt:lpstr>
      <vt:lpstr>Open Sauce 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2026-04-29T19:49:46Z</dcterms:created>
  <dcterms:modified xsi:type="dcterms:W3CDTF">2026-07-24T07:30:40Z</dcterms:modified>
  <dc:identifier/>
</cp:coreProperties>
</file>