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saveSubsetFonts="1">
  <p:sldMasterIdLst>
    <p:sldMasterId id="2147483648" r:id="rId1"/>
  </p:sldMasterIdLst>
  <p:notesMasterIdLst>
    <p:notesMasterId r:id="rId15"/>
  </p:notesMasterIdLst>
  <p:sldIdLst>
    <p:sldId id="256" r:id="rId2"/>
    <p:sldId id="258" r:id="rId3"/>
    <p:sldId id="259" r:id="rId4"/>
    <p:sldId id="260" r:id="rId5"/>
    <p:sldId id="266" r:id="rId6"/>
    <p:sldId id="261" r:id="rId7"/>
    <p:sldId id="262" r:id="rId8"/>
    <p:sldId id="263" r:id="rId9"/>
    <p:sldId id="267" r:id="rId10"/>
    <p:sldId id="269" r:id="rId11"/>
    <p:sldId id="272" r:id="rId12"/>
    <p:sldId id="271" r:id="rId13"/>
    <p:sldId id="265" r:id="rId14"/>
  </p:sldIdLst>
  <p:sldSz cx="18288000" cy="10287000"/>
  <p:notesSz cx="6858000" cy="9144000"/>
  <p:embeddedFontLst>
    <p:embeddedFont>
      <p:font typeface="DM Sans" pitchFamily="2" charset="0"/>
      <p:regular r:id="rId16"/>
    </p:embeddedFont>
    <p:embeddedFont>
      <p:font typeface="Tex Gyre Termes Bold" panose="020B0604020202020204" charset="0"/>
      <p:regular r:id="rId1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510" autoAdjust="0"/>
  </p:normalViewPr>
  <p:slideViewPr>
    <p:cSldViewPr>
      <p:cViewPr>
        <p:scale>
          <a:sx n="33" d="100"/>
          <a:sy n="33" d="100"/>
        </p:scale>
        <p:origin x="1954" y="595"/>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2CBD47F-EFB2-4435-A81B-AB52EB18161D}" type="datetimeFigureOut">
              <a:rPr lang="en-CA" smtClean="0"/>
              <a:t>2026-06-12</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B3450F9-A69A-401E-9C68-5537FFEF7E42}" type="slidenum">
              <a:rPr lang="en-CA" smtClean="0"/>
              <a:t>‹#›</a:t>
            </a:fld>
            <a:endParaRPr lang="en-CA"/>
          </a:p>
        </p:txBody>
      </p:sp>
    </p:spTree>
    <p:extLst>
      <p:ext uri="{BB962C8B-B14F-4D97-AF65-F5344CB8AC3E}">
        <p14:creationId xmlns:p14="http://schemas.microsoft.com/office/powerpoint/2010/main" val="30439516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Walmart Inc.'s dominance in the retail market is unparalleled, with revenues exceeding $648 billion in fiscal 2024. The company has an extensive network of supercentres, Sam's Clubs, and a growing e-commerce platform. This presentation will analyse the macro and competitive factors that affect Walmart's strategy, evaluate how well Walmart's innovation creates competitive advantages, and examine how its transnational approach combines Walmart's vast operations across the globe. It will include actionable insights and recommendations for the future.</a:t>
            </a:r>
            <a:endParaRPr lang="en-CA" dirty="0"/>
          </a:p>
        </p:txBody>
      </p:sp>
      <p:sp>
        <p:nvSpPr>
          <p:cNvPr id="4" name="Slide Number Placeholder 3"/>
          <p:cNvSpPr>
            <a:spLocks noGrp="1"/>
          </p:cNvSpPr>
          <p:nvPr>
            <p:ph type="sldNum" sz="quarter" idx="5"/>
          </p:nvPr>
        </p:nvSpPr>
        <p:spPr/>
        <p:txBody>
          <a:bodyPr/>
          <a:lstStyle/>
          <a:p>
            <a:fld id="{9B3450F9-A69A-401E-9C68-5537FFEF7E42}" type="slidenum">
              <a:rPr lang="en-CA" smtClean="0"/>
              <a:t>2</a:t>
            </a:fld>
            <a:endParaRPr lang="en-CA"/>
          </a:p>
        </p:txBody>
      </p:sp>
    </p:spTree>
    <p:extLst>
      <p:ext uri="{BB962C8B-B14F-4D97-AF65-F5344CB8AC3E}">
        <p14:creationId xmlns:p14="http://schemas.microsoft.com/office/powerpoint/2010/main" val="10000562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9EA792-E8A6-9612-4D5A-D0CF62C4E3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9AE394-FF8B-8FC3-470F-410B9C5702B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E3CAE1-92D7-E1F3-BF19-5CD5C385F218}"/>
              </a:ext>
            </a:extLst>
          </p:cNvPr>
          <p:cNvSpPr>
            <a:spLocks noGrp="1"/>
          </p:cNvSpPr>
          <p:nvPr>
            <p:ph type="body" idx="1"/>
          </p:nvPr>
        </p:nvSpPr>
        <p:spPr/>
        <p:txBody>
          <a:bodyPr/>
          <a:lstStyle/>
          <a:p>
            <a:r>
              <a:rPr lang="en-GB" sz="1200" kern="1200" dirty="0">
                <a:solidFill>
                  <a:schemeClr val="tx1"/>
                </a:solidFill>
                <a:effectLst/>
                <a:latin typeface="+mn-lt"/>
                <a:ea typeface="+mn-ea"/>
                <a:cs typeface="+mn-cs"/>
              </a:rPr>
              <a:t>When regrouping as per the typology of strategies, Walmart has a largely transnational strategy; it benefits from its global supply chain by lowering costs, but at the same time modifies their stores and products to be as local as possible. The 2024 annual report also talks about the smaller format stores opened by Walmart in Mexico. Its entry into India, however, was not successful due to challenges with local regulations and required a multi-domestic strategy via the acquisition of Flipkart and creating local partnerships. Walmart learned from its original mistakes in Germany, a classic case of "home replication," that in order to achieve sustainable international success it has to be locally responsive to each region.</a:t>
            </a:r>
            <a:endParaRPr lang="en-CA" dirty="0"/>
          </a:p>
        </p:txBody>
      </p:sp>
      <p:sp>
        <p:nvSpPr>
          <p:cNvPr id="4" name="Slide Number Placeholder 3">
            <a:extLst>
              <a:ext uri="{FF2B5EF4-FFF2-40B4-BE49-F238E27FC236}">
                <a16:creationId xmlns:a16="http://schemas.microsoft.com/office/drawing/2014/main" id="{FB41E254-5651-BD96-4576-6A804019C2FF}"/>
              </a:ext>
            </a:extLst>
          </p:cNvPr>
          <p:cNvSpPr>
            <a:spLocks noGrp="1"/>
          </p:cNvSpPr>
          <p:nvPr>
            <p:ph type="sldNum" sz="quarter" idx="5"/>
          </p:nvPr>
        </p:nvSpPr>
        <p:spPr/>
        <p:txBody>
          <a:bodyPr/>
          <a:lstStyle/>
          <a:p>
            <a:fld id="{9B3450F9-A69A-401E-9C68-5537FFEF7E42}" type="slidenum">
              <a:rPr lang="en-CA" smtClean="0"/>
              <a:t>11</a:t>
            </a:fld>
            <a:endParaRPr lang="en-CA"/>
          </a:p>
        </p:txBody>
      </p:sp>
    </p:spTree>
    <p:extLst>
      <p:ext uri="{BB962C8B-B14F-4D97-AF65-F5344CB8AC3E}">
        <p14:creationId xmlns:p14="http://schemas.microsoft.com/office/powerpoint/2010/main" val="884772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Based on PEST analysis, the macro environment around Walmart has many complexities. Politically, the ongoing trade tensions between the United States and China are constantly threatening Walmart's cost-efficient supply chain. Economically, Statista data shows that inflation in the United States reached its highest level in 2022, reinforcing Walmart's price leadership but compressing bottom line margins. Socially, the continued transition to hybrid shopping confirms the heavy investment Walmart has made in curb side pickup and delivery. Technologically, Walmart's annual report for 2024 mentions the use of AI for inventory management, which makes its enormous data lake a fundamental strategic asset that can create efficiency.</a:t>
            </a:r>
            <a:endParaRPr lang="en-IN"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9B3450F9-A69A-401E-9C68-5537FFEF7E42}" type="slidenum">
              <a:rPr lang="en-CA" smtClean="0"/>
              <a:t>3</a:t>
            </a:fld>
            <a:endParaRPr lang="en-CA"/>
          </a:p>
        </p:txBody>
      </p:sp>
    </p:spTree>
    <p:extLst>
      <p:ext uri="{BB962C8B-B14F-4D97-AF65-F5344CB8AC3E}">
        <p14:creationId xmlns:p14="http://schemas.microsoft.com/office/powerpoint/2010/main" val="31122287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Porter’s five forces analysis suggests that competition in the market is intense, with Amazon’s e-commerce strength along with Costco’s membership model creating constant pressure. A recent McKinsey report cites Walmart’s expanding vendor base as a response to supplier bargaining power; however, Walmart continues to benefit from its size, which makes it an extremely powerful negotiating partner. There is a high threat of substitution from niche e-commerce-based retailers in the online landscape. Ultimately, Walmart’s fundamental business strategy is an ongoing reaction to high consumer buying power by providing everyday low prices (EDLP) to build consumer loyalty in an increasingly competitive marketplace.</a:t>
            </a:r>
            <a:endParaRPr lang="en-CA" dirty="0"/>
          </a:p>
        </p:txBody>
      </p:sp>
      <p:sp>
        <p:nvSpPr>
          <p:cNvPr id="4" name="Slide Number Placeholder 3"/>
          <p:cNvSpPr>
            <a:spLocks noGrp="1"/>
          </p:cNvSpPr>
          <p:nvPr>
            <p:ph type="sldNum" sz="quarter" idx="5"/>
          </p:nvPr>
        </p:nvSpPr>
        <p:spPr/>
        <p:txBody>
          <a:bodyPr/>
          <a:lstStyle/>
          <a:p>
            <a:fld id="{9B3450F9-A69A-401E-9C68-5537FFEF7E42}" type="slidenum">
              <a:rPr lang="en-CA" smtClean="0"/>
              <a:t>4</a:t>
            </a:fld>
            <a:endParaRPr lang="en-CA"/>
          </a:p>
        </p:txBody>
      </p:sp>
    </p:spTree>
    <p:extLst>
      <p:ext uri="{BB962C8B-B14F-4D97-AF65-F5344CB8AC3E}">
        <p14:creationId xmlns:p14="http://schemas.microsoft.com/office/powerpoint/2010/main" val="29009145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FCC194-A33E-322B-C8D7-4D0BA27615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37500E-C164-092A-B245-0F5AEA70C1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1379B5-0D90-96B9-05AD-37E1A32856AD}"/>
              </a:ext>
            </a:extLst>
          </p:cNvPr>
          <p:cNvSpPr>
            <a:spLocks noGrp="1"/>
          </p:cNvSpPr>
          <p:nvPr>
            <p:ph type="body" idx="1"/>
          </p:nvPr>
        </p:nvSpPr>
        <p:spPr/>
        <p:txBody>
          <a:bodyPr/>
          <a:lstStyle/>
          <a:p>
            <a:r>
              <a:rPr lang="en-GB" sz="1200" kern="1200" dirty="0">
                <a:solidFill>
                  <a:schemeClr val="tx1"/>
                </a:solidFill>
                <a:effectLst/>
                <a:latin typeface="+mn-lt"/>
                <a:ea typeface="+mn-ea"/>
                <a:cs typeface="+mn-cs"/>
              </a:rPr>
              <a:t>Walmart's innovation strategy is more than technology-driven; it requires changing its entire business model. The company is also using its 4,600+ physical locations as fulfilment centres to make omnichannel retail financially feasible. The 2023 annual report highlighted automated distribution centres as an answer to labour shortages. Innovative efforts are also shifting to high-margin service areas such as Walmart Connect, its advertising platform, which saw growth exceeding 30% in fiscal 2024, illustrating that data-driven innovation is directly reshaping revenue streams.</a:t>
            </a:r>
            <a:endParaRPr lang="en-CA" dirty="0"/>
          </a:p>
        </p:txBody>
      </p:sp>
      <p:sp>
        <p:nvSpPr>
          <p:cNvPr id="4" name="Slide Number Placeholder 3">
            <a:extLst>
              <a:ext uri="{FF2B5EF4-FFF2-40B4-BE49-F238E27FC236}">
                <a16:creationId xmlns:a16="http://schemas.microsoft.com/office/drawing/2014/main" id="{BD4BE32F-DD40-A64A-CB42-3B2D92CEBC23}"/>
              </a:ext>
            </a:extLst>
          </p:cNvPr>
          <p:cNvSpPr>
            <a:spLocks noGrp="1"/>
          </p:cNvSpPr>
          <p:nvPr>
            <p:ph type="sldNum" sz="quarter" idx="5"/>
          </p:nvPr>
        </p:nvSpPr>
        <p:spPr/>
        <p:txBody>
          <a:bodyPr/>
          <a:lstStyle/>
          <a:p>
            <a:fld id="{9B3450F9-A69A-401E-9C68-5537FFEF7E42}" type="slidenum">
              <a:rPr lang="en-CA" smtClean="0"/>
              <a:t>5</a:t>
            </a:fld>
            <a:endParaRPr lang="en-CA"/>
          </a:p>
        </p:txBody>
      </p:sp>
    </p:spTree>
    <p:extLst>
      <p:ext uri="{BB962C8B-B14F-4D97-AF65-F5344CB8AC3E}">
        <p14:creationId xmlns:p14="http://schemas.microsoft.com/office/powerpoint/2010/main" val="21078940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Walmart's international competitive advantage would not be strong without innovation. However, only when taking a closer look can we see that it has a followers' strategy. In India, acquiring Flipkart and </a:t>
            </a:r>
            <a:r>
              <a:rPr lang="en-GB" sz="1200" kern="1200" dirty="0" err="1">
                <a:solidFill>
                  <a:schemeClr val="tx1"/>
                </a:solidFill>
                <a:effectLst/>
                <a:latin typeface="+mn-lt"/>
                <a:ea typeface="+mn-ea"/>
                <a:cs typeface="+mn-cs"/>
              </a:rPr>
              <a:t>PhonePe</a:t>
            </a:r>
            <a:r>
              <a:rPr lang="en-GB" sz="1200" kern="1200" dirty="0">
                <a:solidFill>
                  <a:schemeClr val="tx1"/>
                </a:solidFill>
                <a:effectLst/>
                <a:latin typeface="+mn-lt"/>
                <a:ea typeface="+mn-ea"/>
                <a:cs typeface="+mn-cs"/>
              </a:rPr>
              <a:t> allowed Walmart to quickly adopt the changes needed to fit the mobile first marketplace, spurring on digital payments available through their ecosystem. A 2024 peer-reviewed journal could argue that Walmart's main competitive advantage is based on cost leadership and not new innovations. Its strategic decision to acquire rather than develop innovative capabilities highlights the dilemma of needing to have fast, but at the same time building up an overall culture of disruptive innovation globally</a:t>
            </a:r>
            <a:endParaRPr lang="en-IN"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9B3450F9-A69A-401E-9C68-5537FFEF7E42}" type="slidenum">
              <a:rPr lang="en-CA" smtClean="0"/>
              <a:t>6</a:t>
            </a:fld>
            <a:endParaRPr lang="en-CA"/>
          </a:p>
        </p:txBody>
      </p:sp>
    </p:spTree>
    <p:extLst>
      <p:ext uri="{BB962C8B-B14F-4D97-AF65-F5344CB8AC3E}">
        <p14:creationId xmlns:p14="http://schemas.microsoft.com/office/powerpoint/2010/main" val="34808737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When regrouping as per the typology of strategies, Walmart has a largely transnational strategy; it benefits from its global supply chain by lowering costs, but at the same time modifies their stores and products to be as local as possible. The 2024 annual report also talks about the smaller format stores opened by Walmart in Mexico. Its entry into India, however, was not successful due to challenges with local regulations and required a multi-domestic strategy via the acquisition of Flipkart and creating local partnerships. Walmart learned from its original mistakes in Germany, a classic case of "home replication," that in order to achieve sustainable international success it has to be locally responsive to each region.</a:t>
            </a:r>
            <a:endParaRPr lang="en-CA" dirty="0"/>
          </a:p>
        </p:txBody>
      </p:sp>
      <p:sp>
        <p:nvSpPr>
          <p:cNvPr id="4" name="Slide Number Placeholder 3"/>
          <p:cNvSpPr>
            <a:spLocks noGrp="1"/>
          </p:cNvSpPr>
          <p:nvPr>
            <p:ph type="sldNum" sz="quarter" idx="5"/>
          </p:nvPr>
        </p:nvSpPr>
        <p:spPr/>
        <p:txBody>
          <a:bodyPr/>
          <a:lstStyle/>
          <a:p>
            <a:fld id="{9B3450F9-A69A-401E-9C68-5537FFEF7E42}" type="slidenum">
              <a:rPr lang="en-CA" smtClean="0"/>
              <a:t>7</a:t>
            </a:fld>
            <a:endParaRPr lang="en-CA"/>
          </a:p>
        </p:txBody>
      </p:sp>
    </p:spTree>
    <p:extLst>
      <p:ext uri="{BB962C8B-B14F-4D97-AF65-F5344CB8AC3E}">
        <p14:creationId xmlns:p14="http://schemas.microsoft.com/office/powerpoint/2010/main" val="113513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 grocery industry's perishable nature necessitates local supply chains, which are supported by Walmart's global best practice framework of managing an efficient and compliant supply chain that allows for local execution. Its competitive war with Amazon is a global logistics war, and Walmart's proprietary retail systems and automated distribution centres are global resources that provide the standardised backbone of the retailer's business for executing in local markets and thus provide Walmart with a coherent, albeit complex, corporate capability strategy.</a:t>
            </a:r>
            <a:endParaRPr lang="en-IN"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9B3450F9-A69A-401E-9C68-5537FFEF7E42}" type="slidenum">
              <a:rPr lang="en-CA" smtClean="0"/>
              <a:t>8</a:t>
            </a:fld>
            <a:endParaRPr lang="en-CA"/>
          </a:p>
        </p:txBody>
      </p:sp>
    </p:spTree>
    <p:extLst>
      <p:ext uri="{BB962C8B-B14F-4D97-AF65-F5344CB8AC3E}">
        <p14:creationId xmlns:p14="http://schemas.microsoft.com/office/powerpoint/2010/main" val="35584681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F53E9E-B484-0D15-38A7-5442FDAF77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63D44D-6EBA-3F6D-138F-3B030B21FE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CF4A5F4-6AB7-812A-35EA-537863649846}"/>
              </a:ext>
            </a:extLst>
          </p:cNvPr>
          <p:cNvSpPr>
            <a:spLocks noGrp="1"/>
          </p:cNvSpPr>
          <p:nvPr>
            <p:ph type="body" idx="1"/>
          </p:nvPr>
        </p:nvSpPr>
        <p:spPr/>
        <p:txBody>
          <a:bodyPr/>
          <a:lstStyle/>
          <a:p>
            <a:r>
              <a:rPr lang="en-GB" sz="1200" kern="1200" dirty="0">
                <a:solidFill>
                  <a:schemeClr val="tx1"/>
                </a:solidFill>
                <a:effectLst/>
                <a:latin typeface="+mn-lt"/>
                <a:ea typeface="+mn-ea"/>
                <a:cs typeface="+mn-cs"/>
              </a:rPr>
              <a:t>The first recommendation is for Walmart to leverage its data with generative AI for hyper-personalised shopping and provide its Walmart+ members with predictive convenience that goes beyond just price. Second, Walmart should aggressively grow its Walmart Fulfilment Services, therefore competing against Amazon by opening its world-class logistics network up as a service to merchants. Third, in high-growth markets such as India, Walmart can incorporate affordable telehealth and diagnosis services into their retail ecosystem. Finally, a circular economy platform would create a profitable resale and recycling platform to meet the sustainability requirements of Gen Z consumers.</a:t>
            </a:r>
            <a:endParaRPr lang="en-IN"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B884C1CC-E790-7E2B-A4F2-EAC27404C660}"/>
              </a:ext>
            </a:extLst>
          </p:cNvPr>
          <p:cNvSpPr>
            <a:spLocks noGrp="1"/>
          </p:cNvSpPr>
          <p:nvPr>
            <p:ph type="sldNum" sz="quarter" idx="5"/>
          </p:nvPr>
        </p:nvSpPr>
        <p:spPr/>
        <p:txBody>
          <a:bodyPr/>
          <a:lstStyle/>
          <a:p>
            <a:fld id="{9B3450F9-A69A-401E-9C68-5537FFEF7E42}" type="slidenum">
              <a:rPr lang="en-CA" smtClean="0"/>
              <a:t>9</a:t>
            </a:fld>
            <a:endParaRPr lang="en-CA"/>
          </a:p>
        </p:txBody>
      </p:sp>
    </p:spTree>
    <p:extLst>
      <p:ext uri="{BB962C8B-B14F-4D97-AF65-F5344CB8AC3E}">
        <p14:creationId xmlns:p14="http://schemas.microsoft.com/office/powerpoint/2010/main" val="41372220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8BB407-15FB-3CF9-C89E-10A7589FBC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F592FE-608E-0761-8373-BC34A772F1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02922A-D184-2953-8928-4F461EF6B7F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challenges facing Walmart's implementation of its recommendations are both internal and external. Internally, the technical complexity and costs associated with integrating advanced AI with Walmart's legacy IT systems will pose a challenge. The company's 2.1 million employees will require significant reskilling in order to transition to an AI-enhanced services-oriented culture, which will be a monumental </a:t>
            </a:r>
            <a:r>
              <a:rPr lang="en-US" sz="1200" kern="1200" dirty="0" err="1">
                <a:solidFill>
                  <a:schemeClr val="tx1"/>
                </a:solidFill>
                <a:effectLst/>
                <a:latin typeface="+mn-lt"/>
                <a:ea typeface="+mn-ea"/>
                <a:cs typeface="+mn-cs"/>
              </a:rPr>
              <a:t>organisational</a:t>
            </a:r>
            <a:r>
              <a:rPr lang="en-US" sz="1200" kern="1200" dirty="0">
                <a:solidFill>
                  <a:schemeClr val="tx1"/>
                </a:solidFill>
                <a:effectLst/>
                <a:latin typeface="+mn-lt"/>
                <a:ea typeface="+mn-ea"/>
                <a:cs typeface="+mn-cs"/>
              </a:rPr>
              <a:t> challenge. Externally, the clash of Walmart's hyper-</a:t>
            </a:r>
            <a:r>
              <a:rPr lang="en-US" sz="1200" kern="1200" dirty="0" err="1">
                <a:solidFill>
                  <a:schemeClr val="tx1"/>
                </a:solidFill>
                <a:effectLst/>
                <a:latin typeface="+mn-lt"/>
                <a:ea typeface="+mn-ea"/>
                <a:cs typeface="+mn-cs"/>
              </a:rPr>
              <a:t>personalisation</a:t>
            </a:r>
            <a:r>
              <a:rPr lang="en-US" sz="1200" kern="1200" dirty="0">
                <a:solidFill>
                  <a:schemeClr val="tx1"/>
                </a:solidFill>
                <a:effectLst/>
                <a:latin typeface="+mn-lt"/>
                <a:ea typeface="+mn-ea"/>
                <a:cs typeface="+mn-cs"/>
              </a:rPr>
              <a:t> strategy for expansion into European markets with strict GDPR guidelines creates significant risks for fines. Additionally, creating a telehealth ecosystem within a cash-based, culturally-diverse country such as India presents significant cultural and logistical challenges and will require a significant level of effort from multiple stakeholders.</a:t>
            </a:r>
            <a:endParaRPr lang="en-IN"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9461F2DB-73F6-7D05-0D13-5134280E1F25}"/>
              </a:ext>
            </a:extLst>
          </p:cNvPr>
          <p:cNvSpPr>
            <a:spLocks noGrp="1"/>
          </p:cNvSpPr>
          <p:nvPr>
            <p:ph type="sldNum" sz="quarter" idx="5"/>
          </p:nvPr>
        </p:nvSpPr>
        <p:spPr/>
        <p:txBody>
          <a:bodyPr/>
          <a:lstStyle/>
          <a:p>
            <a:fld id="{9B3450F9-A69A-401E-9C68-5537FFEF7E42}" type="slidenum">
              <a:rPr lang="en-CA" smtClean="0"/>
              <a:t>10</a:t>
            </a:fld>
            <a:endParaRPr lang="en-CA"/>
          </a:p>
        </p:txBody>
      </p:sp>
    </p:spTree>
    <p:extLst>
      <p:ext uri="{BB962C8B-B14F-4D97-AF65-F5344CB8AC3E}">
        <p14:creationId xmlns:p14="http://schemas.microsoft.com/office/powerpoint/2010/main" val="8117718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6/12/2026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6/12/2026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6/12/2026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6/12/2026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hyperlink" Target="https://www.piqsels.com/sv/public-domain-photo-zbcid"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8" Type="http://schemas.openxmlformats.org/officeDocument/2006/relationships/hyperlink" Target="https://www.reuters.com/technology/flipkart-phonepe-could-be-100-billion-businesses-india-walmart-says-2023-06-14/" TargetMode="External"/><Relationship Id="rId3" Type="http://schemas.openxmlformats.org/officeDocument/2006/relationships/hyperlink" Target="https://jdmdc.com/index.php/JDMDC/article/view/18" TargetMode="External"/><Relationship Id="rId7" Type="http://schemas.openxmlformats.org/officeDocument/2006/relationships/hyperlink" Target="https://doi.org/10.35335/jembut.v2i2.211" TargetMode="External"/><Relationship Id="rId2" Type="http://schemas.openxmlformats.org/officeDocument/2006/relationships/hyperlink" Target="https://www.reuters.com/business/retail-consumer/scale-online-push-loyalty-fees-how-walmart-won-year-tariffs-2026-05-19/" TargetMode="External"/><Relationship Id="rId1" Type="http://schemas.openxmlformats.org/officeDocument/2006/relationships/slideLayout" Target="../slideLayouts/slideLayout7.xml"/><Relationship Id="rId6" Type="http://schemas.openxmlformats.org/officeDocument/2006/relationships/hyperlink" Target="https://www.wsj.com/business/retail/walmart-ecommerce-amazon-competitor-b7fe1cd5" TargetMode="External"/><Relationship Id="rId11" Type="http://schemas.openxmlformats.org/officeDocument/2006/relationships/hyperlink" Target="https://corporate.walmart.com/news/2025/07/17/walmarts-us-supply-chain-playbook-goes-global-and-its-reinventing-retail-at-scale" TargetMode="External"/><Relationship Id="rId5" Type="http://schemas.openxmlformats.org/officeDocument/2006/relationships/hyperlink" Target="https://doi.org/10.1016/j.jbusres.2020.08.053" TargetMode="External"/><Relationship Id="rId10" Type="http://schemas.openxmlformats.org/officeDocument/2006/relationships/hyperlink" Target="https://corporate.walmart.com/about/location-facts" TargetMode="External"/><Relationship Id="rId4" Type="http://schemas.openxmlformats.org/officeDocument/2006/relationships/hyperlink" Target="https://timesofindia.indiatimes.com/technology/tech-news/americas-largest-private-sector-employer-walmart-has-a-message-for-its-2-million-plus-employees-on-ai-replacing-their-jobs-technology-will-power-our-/articleshow/131585706.cms" TargetMode="External"/><Relationship Id="rId9" Type="http://schemas.openxmlformats.org/officeDocument/2006/relationships/hyperlink" Target="https://corporate.walmart.com/news/2024/10/09/walmart-reveals-plan-for-scaling-artificial-intelligence-generative-ai-augmented-reality-and-immersive-commerce-experiences" TargetMode="External"/></Relationships>
</file>

<file path=ppt/slides/_rels/slide1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microsoft.com/office/2007/relationships/hdphoto" Target="../media/hdphoto2.wdp"/><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hyperlink" Target="https://www.flickr.com/photos/jeepersmedia/14471013139/"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hyperlink" Target="https://www.mydesignminds.com/2023/10/18/innovative-product-design-case-studies/"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hyperlink" Target="https://www.flickr.com/photos/fanofretail/25874986982/" TargetMode="External"/><Relationship Id="rId5" Type="http://schemas.openxmlformats.org/officeDocument/2006/relationships/image" Target="../media/image12.jpe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hyperlink" Target="https://lvp.digitalpromiseglobal.org/content-area/portrait-of-a-learner-pk-3/strategies/cooperative-problem-solving-portrait-of-a-learner-pk-3/summary"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7828748" cy="10287000"/>
            <a:chOff x="0" y="0"/>
            <a:chExt cx="10438330" cy="13716000"/>
          </a:xfrm>
        </p:grpSpPr>
        <p:pic>
          <p:nvPicPr>
            <p:cNvPr id="3" name="Picture 3"/>
            <p:cNvPicPr>
              <a:picLocks noChangeAspect="1"/>
            </p:cNvPicPr>
            <p:nvPr/>
          </p:nvPicPr>
          <p:blipFill>
            <a:blip r:embed="rId2"/>
            <a:srcRect l="27263" t="12258" r="35092"/>
            <a:stretch>
              <a:fillRect/>
            </a:stretch>
          </p:blipFill>
          <p:spPr>
            <a:xfrm>
              <a:off x="0" y="0"/>
              <a:ext cx="10438330" cy="13716000"/>
            </a:xfrm>
            <a:prstGeom prst="rect">
              <a:avLst/>
            </a:prstGeom>
          </p:spPr>
        </p:pic>
      </p:grpSp>
      <p:grpSp>
        <p:nvGrpSpPr>
          <p:cNvPr id="4" name="Group 4"/>
          <p:cNvGrpSpPr/>
          <p:nvPr/>
        </p:nvGrpSpPr>
        <p:grpSpPr>
          <a:xfrm>
            <a:off x="4316642" y="0"/>
            <a:ext cx="24185300" cy="10287000"/>
            <a:chOff x="0" y="0"/>
            <a:chExt cx="1567887" cy="666887"/>
          </a:xfrm>
        </p:grpSpPr>
        <p:sp>
          <p:nvSpPr>
            <p:cNvPr id="5" name="Freeform 5"/>
            <p:cNvSpPr/>
            <p:nvPr/>
          </p:nvSpPr>
          <p:spPr>
            <a:xfrm>
              <a:off x="0" y="0"/>
              <a:ext cx="1567887" cy="666887"/>
            </a:xfrm>
            <a:custGeom>
              <a:avLst/>
              <a:gdLst/>
              <a:ahLst/>
              <a:cxnLst/>
              <a:rect l="l" t="t" r="r" b="b"/>
              <a:pathLst>
                <a:path w="1567887" h="666887">
                  <a:moveTo>
                    <a:pt x="1364687" y="0"/>
                  </a:moveTo>
                  <a:lnTo>
                    <a:pt x="0" y="0"/>
                  </a:lnTo>
                  <a:lnTo>
                    <a:pt x="203200" y="666887"/>
                  </a:lnTo>
                  <a:lnTo>
                    <a:pt x="1567887" y="666887"/>
                  </a:lnTo>
                  <a:lnTo>
                    <a:pt x="1364687" y="0"/>
                  </a:lnTo>
                  <a:close/>
                </a:path>
              </a:pathLst>
            </a:custGeom>
            <a:solidFill>
              <a:srgbClr val="FFFFFF"/>
            </a:solidFill>
          </p:spPr>
        </p:sp>
        <p:sp>
          <p:nvSpPr>
            <p:cNvPr id="6" name="TextBox 6"/>
            <p:cNvSpPr txBox="1"/>
            <p:nvPr/>
          </p:nvSpPr>
          <p:spPr>
            <a:xfrm>
              <a:off x="101600" y="-38100"/>
              <a:ext cx="1364687" cy="704987"/>
            </a:xfrm>
            <a:prstGeom prst="rect">
              <a:avLst/>
            </a:prstGeom>
          </p:spPr>
          <p:txBody>
            <a:bodyPr lIns="50800" tIns="50800" rIns="50800" bIns="50800" rtlCol="0" anchor="ctr"/>
            <a:lstStyle/>
            <a:p>
              <a:pPr algn="ctr">
                <a:lnSpc>
                  <a:spcPts val="2100"/>
                </a:lnSpc>
              </a:pPr>
              <a:endParaRPr/>
            </a:p>
          </p:txBody>
        </p:sp>
      </p:grpSp>
      <p:grpSp>
        <p:nvGrpSpPr>
          <p:cNvPr id="7" name="Group 7"/>
          <p:cNvGrpSpPr/>
          <p:nvPr/>
        </p:nvGrpSpPr>
        <p:grpSpPr>
          <a:xfrm>
            <a:off x="4316642" y="1071991"/>
            <a:ext cx="1810152" cy="3333017"/>
            <a:chOff x="0" y="0"/>
            <a:chExt cx="408416" cy="752014"/>
          </a:xfrm>
        </p:grpSpPr>
        <p:sp>
          <p:nvSpPr>
            <p:cNvPr id="8" name="Freeform 8"/>
            <p:cNvSpPr/>
            <p:nvPr/>
          </p:nvSpPr>
          <p:spPr>
            <a:xfrm>
              <a:off x="0" y="0"/>
              <a:ext cx="408416" cy="752014"/>
            </a:xfrm>
            <a:custGeom>
              <a:avLst/>
              <a:gdLst/>
              <a:ahLst/>
              <a:cxnLst/>
              <a:rect l="l" t="t" r="r" b="b"/>
              <a:pathLst>
                <a:path w="408416" h="752014">
                  <a:moveTo>
                    <a:pt x="205216" y="0"/>
                  </a:moveTo>
                  <a:lnTo>
                    <a:pt x="0" y="0"/>
                  </a:lnTo>
                  <a:lnTo>
                    <a:pt x="203200" y="752014"/>
                  </a:lnTo>
                  <a:lnTo>
                    <a:pt x="408416" y="752014"/>
                  </a:lnTo>
                  <a:lnTo>
                    <a:pt x="205216" y="0"/>
                  </a:lnTo>
                  <a:close/>
                </a:path>
              </a:pathLst>
            </a:custGeom>
            <a:solidFill>
              <a:srgbClr val="FFC61A"/>
            </a:solidFill>
          </p:spPr>
        </p:sp>
        <p:sp>
          <p:nvSpPr>
            <p:cNvPr id="9" name="TextBox 9"/>
            <p:cNvSpPr txBox="1"/>
            <p:nvPr/>
          </p:nvSpPr>
          <p:spPr>
            <a:xfrm>
              <a:off x="101600" y="-38100"/>
              <a:ext cx="205216" cy="790114"/>
            </a:xfrm>
            <a:prstGeom prst="rect">
              <a:avLst/>
            </a:prstGeom>
          </p:spPr>
          <p:txBody>
            <a:bodyPr lIns="50800" tIns="50800" rIns="50800" bIns="50800" rtlCol="0" anchor="ctr"/>
            <a:lstStyle/>
            <a:p>
              <a:pPr algn="ctr">
                <a:lnSpc>
                  <a:spcPts val="2100"/>
                </a:lnSpc>
              </a:pPr>
              <a:endParaRPr/>
            </a:p>
          </p:txBody>
        </p:sp>
      </p:grpSp>
      <p:grpSp>
        <p:nvGrpSpPr>
          <p:cNvPr id="10" name="Group 10"/>
          <p:cNvGrpSpPr/>
          <p:nvPr/>
        </p:nvGrpSpPr>
        <p:grpSpPr>
          <a:xfrm>
            <a:off x="7094615" y="9258300"/>
            <a:ext cx="12656784" cy="3361711"/>
            <a:chOff x="0" y="0"/>
            <a:chExt cx="2855694" cy="758488"/>
          </a:xfrm>
        </p:grpSpPr>
        <p:sp>
          <p:nvSpPr>
            <p:cNvPr id="11" name="Freeform 11"/>
            <p:cNvSpPr/>
            <p:nvPr/>
          </p:nvSpPr>
          <p:spPr>
            <a:xfrm>
              <a:off x="0" y="0"/>
              <a:ext cx="2855694" cy="758488"/>
            </a:xfrm>
            <a:custGeom>
              <a:avLst/>
              <a:gdLst/>
              <a:ahLst/>
              <a:cxnLst/>
              <a:rect l="l" t="t" r="r" b="b"/>
              <a:pathLst>
                <a:path w="2855694" h="758488">
                  <a:moveTo>
                    <a:pt x="2652494" y="0"/>
                  </a:moveTo>
                  <a:lnTo>
                    <a:pt x="0" y="0"/>
                  </a:lnTo>
                  <a:lnTo>
                    <a:pt x="203200" y="758488"/>
                  </a:lnTo>
                  <a:lnTo>
                    <a:pt x="2855694" y="758488"/>
                  </a:lnTo>
                  <a:lnTo>
                    <a:pt x="2652494" y="0"/>
                  </a:lnTo>
                  <a:close/>
                </a:path>
              </a:pathLst>
            </a:custGeom>
            <a:solidFill>
              <a:srgbClr val="113084"/>
            </a:solidFill>
          </p:spPr>
        </p:sp>
        <p:sp>
          <p:nvSpPr>
            <p:cNvPr id="12" name="TextBox 12"/>
            <p:cNvSpPr txBox="1"/>
            <p:nvPr/>
          </p:nvSpPr>
          <p:spPr>
            <a:xfrm>
              <a:off x="101600" y="-38100"/>
              <a:ext cx="2652494" cy="796588"/>
            </a:xfrm>
            <a:prstGeom prst="rect">
              <a:avLst/>
            </a:prstGeom>
          </p:spPr>
          <p:txBody>
            <a:bodyPr lIns="50800" tIns="50800" rIns="50800" bIns="50800" rtlCol="0" anchor="ctr"/>
            <a:lstStyle/>
            <a:p>
              <a:pPr algn="ctr">
                <a:lnSpc>
                  <a:spcPts val="2100"/>
                </a:lnSpc>
              </a:pPr>
              <a:endParaRPr/>
            </a:p>
          </p:txBody>
        </p:sp>
      </p:grpSp>
      <p:sp>
        <p:nvSpPr>
          <p:cNvPr id="13" name="TextBox 13"/>
          <p:cNvSpPr txBox="1"/>
          <p:nvPr/>
        </p:nvSpPr>
        <p:spPr>
          <a:xfrm>
            <a:off x="8539652" y="7357873"/>
            <a:ext cx="8227946" cy="1477969"/>
          </a:xfrm>
          <a:prstGeom prst="rect">
            <a:avLst/>
          </a:prstGeom>
        </p:spPr>
        <p:txBody>
          <a:bodyPr lIns="0" tIns="0" rIns="0" bIns="0" rtlCol="0" anchor="t">
            <a:spAutoFit/>
          </a:bodyPr>
          <a:lstStyle/>
          <a:p>
            <a:pPr algn="l">
              <a:lnSpc>
                <a:spcPts val="5880"/>
              </a:lnSpc>
            </a:pPr>
            <a:r>
              <a:rPr lang="en-US" sz="4200" dirty="0">
                <a:solidFill>
                  <a:srgbClr val="000000"/>
                </a:solidFill>
                <a:latin typeface="DM Sans"/>
                <a:ea typeface="DM Sans"/>
                <a:cs typeface="DM Sans"/>
                <a:sym typeface="DM Sans"/>
              </a:rPr>
              <a:t>Student Name:</a:t>
            </a:r>
          </a:p>
          <a:p>
            <a:pPr algn="l">
              <a:lnSpc>
                <a:spcPts val="5880"/>
              </a:lnSpc>
            </a:pPr>
            <a:r>
              <a:rPr lang="en-US" sz="4200" dirty="0">
                <a:solidFill>
                  <a:srgbClr val="000000"/>
                </a:solidFill>
                <a:latin typeface="DM Sans"/>
                <a:ea typeface="DM Sans"/>
                <a:cs typeface="DM Sans"/>
                <a:sym typeface="DM Sans"/>
              </a:rPr>
              <a:t>Student Number:</a:t>
            </a:r>
          </a:p>
        </p:txBody>
      </p:sp>
      <p:sp>
        <p:nvSpPr>
          <p:cNvPr id="14" name="TextBox 14"/>
          <p:cNvSpPr txBox="1"/>
          <p:nvPr/>
        </p:nvSpPr>
        <p:spPr>
          <a:xfrm>
            <a:off x="6248400" y="3314700"/>
            <a:ext cx="12567748" cy="1231106"/>
          </a:xfrm>
          <a:prstGeom prst="rect">
            <a:avLst/>
          </a:prstGeom>
        </p:spPr>
        <p:txBody>
          <a:bodyPr wrap="square" lIns="0" tIns="0" rIns="0" bIns="0" rtlCol="0" anchor="t">
            <a:spAutoFit/>
          </a:bodyPr>
          <a:lstStyle/>
          <a:p>
            <a:pPr algn="l"/>
            <a:r>
              <a:rPr lang="en-US" sz="4000" b="1" dirty="0">
                <a:solidFill>
                  <a:srgbClr val="113084"/>
                </a:solidFill>
                <a:latin typeface="Tex Gyre Termes Bold"/>
                <a:ea typeface="Tex Gyre Termes Bold"/>
                <a:cs typeface="Tex Gyre Termes Bold"/>
                <a:sym typeface="Tex Gyre Termes Bold"/>
              </a:rPr>
              <a:t>Strategic Analysis of Global Strategy, Innovation and Operations for Walmart Inc.</a:t>
            </a:r>
          </a:p>
        </p:txBody>
      </p:sp>
      <p:pic>
        <p:nvPicPr>
          <p:cNvPr id="17" name="Picture 16">
            <a:extLst>
              <a:ext uri="{FF2B5EF4-FFF2-40B4-BE49-F238E27FC236}">
                <a16:creationId xmlns:a16="http://schemas.microsoft.com/office/drawing/2014/main" id="{F79E0BF0-FD22-D8A2-2D5D-BABC42B8850C}"/>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921" b="89683" l="4524" r="93690">
                        <a14:foregroundMark x1="14881" y1="28968" x2="14881" y2="28968"/>
                        <a14:foregroundMark x1="4524" y1="32143" x2="4524" y2="32143"/>
                        <a14:foregroundMark x1="33929" y1="52381" x2="33929" y2="52381"/>
                        <a14:foregroundMark x1="41548" y1="32937" x2="41548" y2="32937"/>
                        <a14:foregroundMark x1="46190" y1="45635" x2="46190" y2="45635"/>
                        <a14:foregroundMark x1="71071" y1="36905" x2="71071" y2="36905"/>
                        <a14:foregroundMark x1="83690" y1="45635" x2="83690" y2="45635"/>
                        <a14:foregroundMark x1="93690" y1="30159" x2="93690" y2="30159"/>
                      </a14:backgroundRemoval>
                    </a14:imgEffect>
                  </a14:imgLayer>
                </a14:imgProps>
              </a:ext>
            </a:extLst>
          </a:blip>
          <a:stretch>
            <a:fillRect/>
          </a:stretch>
        </p:blipFill>
        <p:spPr>
          <a:xfrm>
            <a:off x="17221200" y="0"/>
            <a:ext cx="8001000" cy="2400300"/>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113084"/>
        </a:solidFill>
        <a:effectLst/>
      </p:bgPr>
    </p:bg>
    <p:spTree>
      <p:nvGrpSpPr>
        <p:cNvPr id="1" name="">
          <a:extLst>
            <a:ext uri="{FF2B5EF4-FFF2-40B4-BE49-F238E27FC236}">
              <a16:creationId xmlns:a16="http://schemas.microsoft.com/office/drawing/2014/main" id="{4C118961-DB18-2A90-778D-A594B85DFF70}"/>
            </a:ext>
          </a:extLst>
        </p:cNvPr>
        <p:cNvGrpSpPr/>
        <p:nvPr/>
      </p:nvGrpSpPr>
      <p:grpSpPr>
        <a:xfrm>
          <a:off x="0" y="0"/>
          <a:ext cx="0" cy="0"/>
          <a:chOff x="0" y="0"/>
          <a:chExt cx="0" cy="0"/>
        </a:xfrm>
      </p:grpSpPr>
      <p:grpSp>
        <p:nvGrpSpPr>
          <p:cNvPr id="4" name="Group 4">
            <a:extLst>
              <a:ext uri="{FF2B5EF4-FFF2-40B4-BE49-F238E27FC236}">
                <a16:creationId xmlns:a16="http://schemas.microsoft.com/office/drawing/2014/main" id="{B5CBEC64-50FF-D2A1-44F6-081B6F5EAA6E}"/>
              </a:ext>
            </a:extLst>
          </p:cNvPr>
          <p:cNvGrpSpPr/>
          <p:nvPr/>
        </p:nvGrpSpPr>
        <p:grpSpPr>
          <a:xfrm>
            <a:off x="3980879" y="4360273"/>
            <a:ext cx="16809724" cy="4898027"/>
            <a:chOff x="0" y="0"/>
            <a:chExt cx="1874763" cy="546269"/>
          </a:xfrm>
        </p:grpSpPr>
        <p:sp>
          <p:nvSpPr>
            <p:cNvPr id="5" name="Freeform 5">
              <a:extLst>
                <a:ext uri="{FF2B5EF4-FFF2-40B4-BE49-F238E27FC236}">
                  <a16:creationId xmlns:a16="http://schemas.microsoft.com/office/drawing/2014/main" id="{067632A6-07BC-AEF5-87FA-6A249638AD41}"/>
                </a:ext>
              </a:extLst>
            </p:cNvPr>
            <p:cNvSpPr/>
            <p:nvPr/>
          </p:nvSpPr>
          <p:spPr>
            <a:xfrm>
              <a:off x="0" y="0"/>
              <a:ext cx="1874763" cy="546269"/>
            </a:xfrm>
            <a:custGeom>
              <a:avLst/>
              <a:gdLst/>
              <a:ahLst/>
              <a:cxnLst/>
              <a:rect l="l" t="t" r="r" b="b"/>
              <a:pathLst>
                <a:path w="1874763" h="546269">
                  <a:moveTo>
                    <a:pt x="203200" y="0"/>
                  </a:moveTo>
                  <a:lnTo>
                    <a:pt x="1874763" y="0"/>
                  </a:lnTo>
                  <a:lnTo>
                    <a:pt x="1671563" y="546269"/>
                  </a:lnTo>
                  <a:lnTo>
                    <a:pt x="0" y="546269"/>
                  </a:lnTo>
                  <a:lnTo>
                    <a:pt x="203200" y="0"/>
                  </a:lnTo>
                  <a:close/>
                </a:path>
              </a:pathLst>
            </a:custGeom>
            <a:solidFill>
              <a:srgbClr val="FFFFFF"/>
            </a:solidFill>
          </p:spPr>
        </p:sp>
        <p:sp>
          <p:nvSpPr>
            <p:cNvPr id="6" name="TextBox 6">
              <a:extLst>
                <a:ext uri="{FF2B5EF4-FFF2-40B4-BE49-F238E27FC236}">
                  <a16:creationId xmlns:a16="http://schemas.microsoft.com/office/drawing/2014/main" id="{9B12A0C4-410F-05D0-14ED-CA8B0682E364}"/>
                </a:ext>
              </a:extLst>
            </p:cNvPr>
            <p:cNvSpPr txBox="1"/>
            <p:nvPr/>
          </p:nvSpPr>
          <p:spPr>
            <a:xfrm>
              <a:off x="101600" y="-38100"/>
              <a:ext cx="1671563" cy="584369"/>
            </a:xfrm>
            <a:prstGeom prst="rect">
              <a:avLst/>
            </a:prstGeom>
          </p:spPr>
          <p:txBody>
            <a:bodyPr lIns="50800" tIns="50800" rIns="50800" bIns="50800" rtlCol="0" anchor="ctr"/>
            <a:lstStyle/>
            <a:p>
              <a:pPr algn="ctr">
                <a:lnSpc>
                  <a:spcPts val="2100"/>
                </a:lnSpc>
              </a:pPr>
              <a:endParaRPr/>
            </a:p>
          </p:txBody>
        </p:sp>
      </p:grpSp>
      <p:grpSp>
        <p:nvGrpSpPr>
          <p:cNvPr id="7" name="Group 7">
            <a:extLst>
              <a:ext uri="{FF2B5EF4-FFF2-40B4-BE49-F238E27FC236}">
                <a16:creationId xmlns:a16="http://schemas.microsoft.com/office/drawing/2014/main" id="{25832CF9-9992-ED71-F5FF-F00170AF2ECB}"/>
              </a:ext>
            </a:extLst>
          </p:cNvPr>
          <p:cNvGrpSpPr/>
          <p:nvPr/>
        </p:nvGrpSpPr>
        <p:grpSpPr>
          <a:xfrm>
            <a:off x="4276154" y="5497279"/>
            <a:ext cx="1543050" cy="2011136"/>
            <a:chOff x="0" y="0"/>
            <a:chExt cx="406400" cy="529682"/>
          </a:xfrm>
        </p:grpSpPr>
        <p:sp>
          <p:nvSpPr>
            <p:cNvPr id="8" name="Freeform 8">
              <a:extLst>
                <a:ext uri="{FF2B5EF4-FFF2-40B4-BE49-F238E27FC236}">
                  <a16:creationId xmlns:a16="http://schemas.microsoft.com/office/drawing/2014/main" id="{B7AFA5F4-2354-8274-A682-11919DBBA309}"/>
                </a:ext>
              </a:extLst>
            </p:cNvPr>
            <p:cNvSpPr/>
            <p:nvPr/>
          </p:nvSpPr>
          <p:spPr>
            <a:xfrm>
              <a:off x="0" y="0"/>
              <a:ext cx="406400" cy="529682"/>
            </a:xfrm>
            <a:custGeom>
              <a:avLst/>
              <a:gdLst/>
              <a:ahLst/>
              <a:cxnLst/>
              <a:rect l="l" t="t" r="r" b="b"/>
              <a:pathLst>
                <a:path w="406400" h="529682">
                  <a:moveTo>
                    <a:pt x="203200" y="0"/>
                  </a:moveTo>
                  <a:lnTo>
                    <a:pt x="406400" y="0"/>
                  </a:lnTo>
                  <a:lnTo>
                    <a:pt x="203200" y="529682"/>
                  </a:lnTo>
                  <a:lnTo>
                    <a:pt x="0" y="529682"/>
                  </a:lnTo>
                  <a:lnTo>
                    <a:pt x="203200" y="0"/>
                  </a:lnTo>
                  <a:close/>
                </a:path>
              </a:pathLst>
            </a:custGeom>
            <a:solidFill>
              <a:srgbClr val="FFC61A"/>
            </a:solidFill>
          </p:spPr>
        </p:sp>
        <p:sp>
          <p:nvSpPr>
            <p:cNvPr id="9" name="TextBox 9">
              <a:extLst>
                <a:ext uri="{FF2B5EF4-FFF2-40B4-BE49-F238E27FC236}">
                  <a16:creationId xmlns:a16="http://schemas.microsoft.com/office/drawing/2014/main" id="{9E97912F-9DD2-0218-B119-2BAEE4DF9B37}"/>
                </a:ext>
              </a:extLst>
            </p:cNvPr>
            <p:cNvSpPr txBox="1"/>
            <p:nvPr/>
          </p:nvSpPr>
          <p:spPr>
            <a:xfrm>
              <a:off x="101600" y="-38100"/>
              <a:ext cx="203200" cy="567782"/>
            </a:xfrm>
            <a:prstGeom prst="rect">
              <a:avLst/>
            </a:prstGeom>
          </p:spPr>
          <p:txBody>
            <a:bodyPr lIns="50800" tIns="50800" rIns="50800" bIns="50800" rtlCol="0" anchor="ctr"/>
            <a:lstStyle/>
            <a:p>
              <a:pPr algn="ctr">
                <a:lnSpc>
                  <a:spcPts val="2100"/>
                </a:lnSpc>
              </a:pPr>
              <a:endParaRPr dirty="0"/>
            </a:p>
          </p:txBody>
        </p:sp>
      </p:grpSp>
      <p:grpSp>
        <p:nvGrpSpPr>
          <p:cNvPr id="10" name="Group 10">
            <a:extLst>
              <a:ext uri="{FF2B5EF4-FFF2-40B4-BE49-F238E27FC236}">
                <a16:creationId xmlns:a16="http://schemas.microsoft.com/office/drawing/2014/main" id="{CDD19A8A-5ED5-2B1D-9167-D020124D40E4}"/>
              </a:ext>
            </a:extLst>
          </p:cNvPr>
          <p:cNvGrpSpPr/>
          <p:nvPr/>
        </p:nvGrpSpPr>
        <p:grpSpPr>
          <a:xfrm>
            <a:off x="13402025" y="-1407160"/>
            <a:ext cx="7714549" cy="2435860"/>
            <a:chOff x="0" y="0"/>
            <a:chExt cx="1579288" cy="498658"/>
          </a:xfrm>
        </p:grpSpPr>
        <p:sp>
          <p:nvSpPr>
            <p:cNvPr id="11" name="Freeform 11">
              <a:extLst>
                <a:ext uri="{FF2B5EF4-FFF2-40B4-BE49-F238E27FC236}">
                  <a16:creationId xmlns:a16="http://schemas.microsoft.com/office/drawing/2014/main" id="{3C003949-FF3A-0352-BB56-31F998D16747}"/>
                </a:ext>
              </a:extLst>
            </p:cNvPr>
            <p:cNvSpPr/>
            <p:nvPr/>
          </p:nvSpPr>
          <p:spPr>
            <a:xfrm>
              <a:off x="0" y="0"/>
              <a:ext cx="1579288" cy="498658"/>
            </a:xfrm>
            <a:custGeom>
              <a:avLst/>
              <a:gdLst/>
              <a:ahLst/>
              <a:cxnLst/>
              <a:rect l="l" t="t" r="r" b="b"/>
              <a:pathLst>
                <a:path w="1579288" h="498658">
                  <a:moveTo>
                    <a:pt x="1376088" y="0"/>
                  </a:moveTo>
                  <a:lnTo>
                    <a:pt x="0" y="0"/>
                  </a:lnTo>
                  <a:lnTo>
                    <a:pt x="203200" y="498658"/>
                  </a:lnTo>
                  <a:lnTo>
                    <a:pt x="1579288" y="498658"/>
                  </a:lnTo>
                  <a:lnTo>
                    <a:pt x="1376088" y="0"/>
                  </a:lnTo>
                  <a:close/>
                </a:path>
              </a:pathLst>
            </a:custGeom>
            <a:solidFill>
              <a:srgbClr val="FFC61A"/>
            </a:solidFill>
          </p:spPr>
        </p:sp>
        <p:sp>
          <p:nvSpPr>
            <p:cNvPr id="12" name="TextBox 12">
              <a:extLst>
                <a:ext uri="{FF2B5EF4-FFF2-40B4-BE49-F238E27FC236}">
                  <a16:creationId xmlns:a16="http://schemas.microsoft.com/office/drawing/2014/main" id="{9431ADD4-C825-0167-E5CA-4A0CAB0ED6C1}"/>
                </a:ext>
              </a:extLst>
            </p:cNvPr>
            <p:cNvSpPr txBox="1"/>
            <p:nvPr/>
          </p:nvSpPr>
          <p:spPr>
            <a:xfrm>
              <a:off x="101600" y="-38100"/>
              <a:ext cx="1376088" cy="536758"/>
            </a:xfrm>
            <a:prstGeom prst="rect">
              <a:avLst/>
            </a:prstGeom>
          </p:spPr>
          <p:txBody>
            <a:bodyPr lIns="50800" tIns="50800" rIns="50800" bIns="50800" rtlCol="0" anchor="ctr"/>
            <a:lstStyle/>
            <a:p>
              <a:pPr algn="ctr">
                <a:lnSpc>
                  <a:spcPts val="2100"/>
                </a:lnSpc>
              </a:pPr>
              <a:endParaRPr/>
            </a:p>
          </p:txBody>
        </p:sp>
      </p:grpSp>
      <p:sp>
        <p:nvSpPr>
          <p:cNvPr id="13" name="TextBox 13">
            <a:extLst>
              <a:ext uri="{FF2B5EF4-FFF2-40B4-BE49-F238E27FC236}">
                <a16:creationId xmlns:a16="http://schemas.microsoft.com/office/drawing/2014/main" id="{7739BC60-A931-A2C9-9FCC-8DA6C972EC2F}"/>
              </a:ext>
            </a:extLst>
          </p:cNvPr>
          <p:cNvSpPr txBox="1"/>
          <p:nvPr/>
        </p:nvSpPr>
        <p:spPr>
          <a:xfrm>
            <a:off x="6920284" y="1843133"/>
            <a:ext cx="10377116" cy="1096006"/>
          </a:xfrm>
          <a:prstGeom prst="rect">
            <a:avLst/>
          </a:prstGeom>
        </p:spPr>
        <p:txBody>
          <a:bodyPr wrap="square" lIns="0" tIns="0" rIns="0" bIns="0" rtlCol="0" anchor="t">
            <a:spAutoFit/>
          </a:bodyPr>
          <a:lstStyle/>
          <a:p>
            <a:pPr algn="l">
              <a:lnSpc>
                <a:spcPts val="9600"/>
              </a:lnSpc>
            </a:pPr>
            <a:r>
              <a:rPr lang="en-US" sz="4800" b="1" dirty="0">
                <a:solidFill>
                  <a:srgbClr val="FFFFFF"/>
                </a:solidFill>
                <a:latin typeface="Tex Gyre Termes Bold"/>
                <a:ea typeface="Tex Gyre Termes Bold"/>
                <a:cs typeface="Tex Gyre Termes Bold"/>
                <a:sym typeface="Tex Gyre Termes Bold"/>
              </a:rPr>
              <a:t>Implementation Challenges</a:t>
            </a:r>
          </a:p>
        </p:txBody>
      </p:sp>
      <p:sp>
        <p:nvSpPr>
          <p:cNvPr id="14" name="TextBox 14">
            <a:extLst>
              <a:ext uri="{FF2B5EF4-FFF2-40B4-BE49-F238E27FC236}">
                <a16:creationId xmlns:a16="http://schemas.microsoft.com/office/drawing/2014/main" id="{2835674D-74C6-FD30-BA84-1B13CCF8799D}"/>
              </a:ext>
            </a:extLst>
          </p:cNvPr>
          <p:cNvSpPr txBox="1"/>
          <p:nvPr/>
        </p:nvSpPr>
        <p:spPr>
          <a:xfrm>
            <a:off x="5791200" y="5067300"/>
            <a:ext cx="13411200" cy="3129831"/>
          </a:xfrm>
          <a:prstGeom prst="rect">
            <a:avLst/>
          </a:prstGeom>
        </p:spPr>
        <p:txBody>
          <a:bodyPr wrap="square" lIns="0" tIns="0" rIns="0" bIns="0" rtlCol="0" anchor="t">
            <a:spAutoFit/>
          </a:bodyPr>
          <a:lstStyle/>
          <a:p>
            <a:pPr marL="457200" indent="-457200" algn="l">
              <a:lnSpc>
                <a:spcPts val="5039"/>
              </a:lnSpc>
              <a:buFont typeface="Arial" panose="020B0604020202020204" pitchFamily="34" charset="0"/>
              <a:buChar char="•"/>
            </a:pPr>
            <a:r>
              <a:rPr lang="en-GB" sz="2800" noProof="0" dirty="0">
                <a:solidFill>
                  <a:srgbClr val="000000"/>
                </a:solidFill>
                <a:latin typeface="Times New Roman" panose="02020603050405020304" pitchFamily="18" charset="0"/>
                <a:ea typeface="DM Sans"/>
                <a:cs typeface="Times New Roman" panose="02020603050405020304" pitchFamily="18" charset="0"/>
                <a:sym typeface="DM Sans"/>
              </a:rPr>
              <a:t>Internal: Siloed legacy systems impeding enterprise-wide AI integration.</a:t>
            </a:r>
          </a:p>
          <a:p>
            <a:pPr marL="457200" indent="-457200" algn="l">
              <a:lnSpc>
                <a:spcPts val="5039"/>
              </a:lnSpc>
              <a:buFont typeface="Arial" panose="020B0604020202020204" pitchFamily="34" charset="0"/>
              <a:buChar char="•"/>
            </a:pPr>
            <a:r>
              <a:rPr lang="en-GB" sz="2800" noProof="0" dirty="0">
                <a:solidFill>
                  <a:srgbClr val="000000"/>
                </a:solidFill>
                <a:latin typeface="Times New Roman" panose="02020603050405020304" pitchFamily="18" charset="0"/>
                <a:ea typeface="DM Sans"/>
                <a:cs typeface="Times New Roman" panose="02020603050405020304" pitchFamily="18" charset="0"/>
                <a:sym typeface="DM Sans"/>
              </a:rPr>
              <a:t>Internal: Workforce reskilling for 2.1 million employees at scale.</a:t>
            </a:r>
          </a:p>
          <a:p>
            <a:pPr marL="457200" indent="-457200" algn="l">
              <a:lnSpc>
                <a:spcPts val="5039"/>
              </a:lnSpc>
              <a:buFont typeface="Arial" panose="020B0604020202020204" pitchFamily="34" charset="0"/>
              <a:buChar char="•"/>
            </a:pPr>
            <a:r>
              <a:rPr lang="en-GB" sz="2800" noProof="0" dirty="0">
                <a:solidFill>
                  <a:srgbClr val="000000"/>
                </a:solidFill>
                <a:latin typeface="Times New Roman" panose="02020603050405020304" pitchFamily="18" charset="0"/>
                <a:ea typeface="DM Sans"/>
                <a:cs typeface="Times New Roman" panose="02020603050405020304" pitchFamily="18" charset="0"/>
                <a:sym typeface="DM Sans"/>
              </a:rPr>
              <a:t>External: Stringent EU data privacy regulations (GDPR) restricting personalisation (Desk, 2026).</a:t>
            </a:r>
          </a:p>
          <a:p>
            <a:pPr marL="457200" indent="-457200" algn="l">
              <a:lnSpc>
                <a:spcPts val="5039"/>
              </a:lnSpc>
              <a:buFont typeface="Arial" panose="020B0604020202020204" pitchFamily="34" charset="0"/>
              <a:buChar char="•"/>
            </a:pPr>
            <a:r>
              <a:rPr lang="en-GB" sz="2800" noProof="0" dirty="0">
                <a:solidFill>
                  <a:srgbClr val="000000"/>
                </a:solidFill>
                <a:latin typeface="Times New Roman" panose="02020603050405020304" pitchFamily="18" charset="0"/>
                <a:ea typeface="DM Sans"/>
                <a:cs typeface="Times New Roman" panose="02020603050405020304" pitchFamily="18" charset="0"/>
                <a:sym typeface="DM Sans"/>
              </a:rPr>
              <a:t>External: Cultural resistance in cash-based economies to digital ecosystems.</a:t>
            </a:r>
          </a:p>
        </p:txBody>
      </p:sp>
      <p:sp>
        <p:nvSpPr>
          <p:cNvPr id="15" name="Arrow: Pentagon 14">
            <a:extLst>
              <a:ext uri="{FF2B5EF4-FFF2-40B4-BE49-F238E27FC236}">
                <a16:creationId xmlns:a16="http://schemas.microsoft.com/office/drawing/2014/main" id="{BBDDC670-15A7-0D95-5923-B8D375D5F5F5}"/>
              </a:ext>
            </a:extLst>
          </p:cNvPr>
          <p:cNvSpPr/>
          <p:nvPr/>
        </p:nvSpPr>
        <p:spPr>
          <a:xfrm>
            <a:off x="-533400" y="-571500"/>
            <a:ext cx="7315200" cy="6324600"/>
          </a:xfrm>
          <a:prstGeom prst="homePlate">
            <a:avLst/>
          </a:prstGeom>
          <a:blipFill dpi="0"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87179589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B984CB-B947-3E44-1B7F-D7BB516B89A4}"/>
            </a:ext>
          </a:extLst>
        </p:cNvPr>
        <p:cNvGrpSpPr/>
        <p:nvPr/>
      </p:nvGrpSpPr>
      <p:grpSpPr>
        <a:xfrm>
          <a:off x="0" y="0"/>
          <a:ext cx="0" cy="0"/>
          <a:chOff x="0" y="0"/>
          <a:chExt cx="0" cy="0"/>
        </a:xfrm>
      </p:grpSpPr>
      <p:sp>
        <p:nvSpPr>
          <p:cNvPr id="7" name="TextBox 7">
            <a:extLst>
              <a:ext uri="{FF2B5EF4-FFF2-40B4-BE49-F238E27FC236}">
                <a16:creationId xmlns:a16="http://schemas.microsoft.com/office/drawing/2014/main" id="{0E6D8B6E-D521-4E68-ED90-A56EA4801269}"/>
              </a:ext>
            </a:extLst>
          </p:cNvPr>
          <p:cNvSpPr txBox="1"/>
          <p:nvPr/>
        </p:nvSpPr>
        <p:spPr>
          <a:xfrm>
            <a:off x="609600" y="0"/>
            <a:ext cx="15412572" cy="1117550"/>
          </a:xfrm>
          <a:prstGeom prst="rect">
            <a:avLst/>
          </a:prstGeom>
        </p:spPr>
        <p:txBody>
          <a:bodyPr wrap="square" lIns="0" tIns="0" rIns="0" bIns="0" rtlCol="0" anchor="t">
            <a:spAutoFit/>
          </a:bodyPr>
          <a:lstStyle/>
          <a:p>
            <a:pPr algn="ctr">
              <a:lnSpc>
                <a:spcPts val="9600"/>
              </a:lnSpc>
            </a:pPr>
            <a:r>
              <a:rPr lang="en-US" sz="4800" b="1" dirty="0">
                <a:solidFill>
                  <a:srgbClr val="000000"/>
                </a:solidFill>
                <a:latin typeface="Tex Gyre Termes Bold"/>
                <a:ea typeface="Tex Gyre Termes Bold"/>
                <a:cs typeface="Tex Gyre Termes Bold"/>
                <a:sym typeface="Tex Gyre Termes Bold"/>
              </a:rPr>
              <a:t>Conclusion</a:t>
            </a:r>
          </a:p>
        </p:txBody>
      </p:sp>
      <p:sp>
        <p:nvSpPr>
          <p:cNvPr id="38" name="TextBox 7">
            <a:extLst>
              <a:ext uri="{FF2B5EF4-FFF2-40B4-BE49-F238E27FC236}">
                <a16:creationId xmlns:a16="http://schemas.microsoft.com/office/drawing/2014/main" id="{D5DEB074-6EEE-448A-1A4A-6DB0AD6843A9}"/>
              </a:ext>
            </a:extLst>
          </p:cNvPr>
          <p:cNvSpPr txBox="1"/>
          <p:nvPr/>
        </p:nvSpPr>
        <p:spPr>
          <a:xfrm>
            <a:off x="609600" y="1638300"/>
            <a:ext cx="17297400" cy="2769989"/>
          </a:xfrm>
          <a:prstGeom prst="rect">
            <a:avLst/>
          </a:prstGeom>
        </p:spPr>
        <p:txBody>
          <a:bodyPr wrap="square" lIns="0" tIns="0" rIns="0" bIns="0" rtlCol="0" anchor="t">
            <a:spAutoFit/>
          </a:bodyPr>
          <a:lstStyle/>
          <a:p>
            <a:pPr marL="571500" indent="-571500" algn="just">
              <a:buFont typeface="Arial" panose="020B0604020202020204" pitchFamily="34" charset="0"/>
              <a:buChar char="•"/>
            </a:pPr>
            <a:r>
              <a:rPr lang="en-US" sz="3600" dirty="0">
                <a:solidFill>
                  <a:srgbClr val="000000"/>
                </a:solidFill>
                <a:latin typeface="Times New Roman" panose="02020603050405020304" pitchFamily="18" charset="0"/>
                <a:ea typeface="Tex Gyre Termes Bold"/>
                <a:cs typeface="Times New Roman" panose="02020603050405020304" pitchFamily="18" charset="0"/>
                <a:sym typeface="Tex Gyre Termes Bold"/>
              </a:rPr>
              <a:t>Core approach: A sophisticated transnational strategy globally.</a:t>
            </a:r>
          </a:p>
          <a:p>
            <a:pPr marL="571500" indent="-571500" algn="just">
              <a:buFont typeface="Arial" panose="020B0604020202020204" pitchFamily="34" charset="0"/>
              <a:buChar char="•"/>
            </a:pPr>
            <a:r>
              <a:rPr lang="en-US" sz="3600" dirty="0">
                <a:solidFill>
                  <a:srgbClr val="000000"/>
                </a:solidFill>
                <a:latin typeface="Times New Roman" panose="02020603050405020304" pitchFamily="18" charset="0"/>
                <a:ea typeface="Tex Gyre Termes Bold"/>
                <a:cs typeface="Times New Roman" panose="02020603050405020304" pitchFamily="18" charset="0"/>
                <a:sym typeface="Tex Gyre Termes Bold"/>
              </a:rPr>
              <a:t>Balances cost-efficiency (global) with local market responsiveness (Walmart, 2025a).</a:t>
            </a:r>
          </a:p>
          <a:p>
            <a:pPr marL="571500" indent="-571500" algn="just">
              <a:buFont typeface="Arial" panose="020B0604020202020204" pitchFamily="34" charset="0"/>
              <a:buChar char="•"/>
            </a:pPr>
            <a:r>
              <a:rPr lang="en-US" sz="3600" dirty="0">
                <a:solidFill>
                  <a:srgbClr val="000000"/>
                </a:solidFill>
                <a:latin typeface="Times New Roman" panose="02020603050405020304" pitchFamily="18" charset="0"/>
                <a:ea typeface="Tex Gyre Termes Bold"/>
                <a:cs typeface="Times New Roman" panose="02020603050405020304" pitchFamily="18" charset="0"/>
                <a:sym typeface="Tex Gyre Termes Bold"/>
              </a:rPr>
              <a:t>Exceptions: Home-replication failures in Germany and South Korea (</a:t>
            </a:r>
            <a:r>
              <a:rPr lang="en-US" sz="3600" dirty="0" err="1">
                <a:solidFill>
                  <a:srgbClr val="000000"/>
                </a:solidFill>
                <a:latin typeface="Times New Roman" panose="02020603050405020304" pitchFamily="18" charset="0"/>
                <a:ea typeface="Tex Gyre Termes Bold"/>
                <a:cs typeface="Times New Roman" panose="02020603050405020304" pitchFamily="18" charset="0"/>
                <a:sym typeface="Tex Gyre Termes Bold"/>
              </a:rPr>
              <a:t>Rumapea</a:t>
            </a:r>
            <a:r>
              <a:rPr lang="en-US" sz="3600" dirty="0">
                <a:solidFill>
                  <a:srgbClr val="000000"/>
                </a:solidFill>
                <a:latin typeface="Times New Roman" panose="02020603050405020304" pitchFamily="18" charset="0"/>
                <a:ea typeface="Tex Gyre Termes Bold"/>
                <a:cs typeface="Times New Roman" panose="02020603050405020304" pitchFamily="18" charset="0"/>
                <a:sym typeface="Tex Gyre Termes Bold"/>
              </a:rPr>
              <a:t> and </a:t>
            </a:r>
            <a:r>
              <a:rPr lang="en-US" sz="3600" dirty="0" err="1">
                <a:solidFill>
                  <a:srgbClr val="000000"/>
                </a:solidFill>
                <a:latin typeface="Times New Roman" panose="02020603050405020304" pitchFamily="18" charset="0"/>
                <a:ea typeface="Tex Gyre Termes Bold"/>
                <a:cs typeface="Times New Roman" panose="02020603050405020304" pitchFamily="18" charset="0"/>
                <a:sym typeface="Tex Gyre Termes Bold"/>
              </a:rPr>
              <a:t>Gerarldo</a:t>
            </a:r>
            <a:r>
              <a:rPr lang="en-US" sz="3600" dirty="0">
                <a:solidFill>
                  <a:srgbClr val="000000"/>
                </a:solidFill>
                <a:latin typeface="Times New Roman" panose="02020603050405020304" pitchFamily="18" charset="0"/>
                <a:ea typeface="Tex Gyre Termes Bold"/>
                <a:cs typeface="Times New Roman" panose="02020603050405020304" pitchFamily="18" charset="0"/>
                <a:sym typeface="Tex Gyre Termes Bold"/>
              </a:rPr>
              <a:t>, 2024).</a:t>
            </a:r>
          </a:p>
          <a:p>
            <a:pPr marL="571500" indent="-571500" algn="just">
              <a:buFont typeface="Arial" panose="020B0604020202020204" pitchFamily="34" charset="0"/>
              <a:buChar char="•"/>
            </a:pPr>
            <a:r>
              <a:rPr lang="en-US" sz="3600" dirty="0">
                <a:solidFill>
                  <a:srgbClr val="000000"/>
                </a:solidFill>
                <a:latin typeface="Times New Roman" panose="02020603050405020304" pitchFamily="18" charset="0"/>
                <a:ea typeface="Tex Gyre Termes Bold"/>
                <a:cs typeface="Times New Roman" panose="02020603050405020304" pitchFamily="18" charset="0"/>
                <a:sym typeface="Tex Gyre Termes Bold"/>
              </a:rPr>
              <a:t>Multi-domestic elements in India and Mexico for local brand equity.</a:t>
            </a:r>
          </a:p>
        </p:txBody>
      </p:sp>
      <p:pic>
        <p:nvPicPr>
          <p:cNvPr id="9" name="Picture 8">
            <a:extLst>
              <a:ext uri="{FF2B5EF4-FFF2-40B4-BE49-F238E27FC236}">
                <a16:creationId xmlns:a16="http://schemas.microsoft.com/office/drawing/2014/main" id="{47BB6184-2BFB-E9EF-98F3-67173DD93A00}"/>
              </a:ext>
            </a:extLst>
          </p:cNvPr>
          <p:cNvPicPr>
            <a:picLocks noChangeAspect="1"/>
          </p:cNvPicPr>
          <p:nvPr/>
        </p:nvPicPr>
        <p:blipFill>
          <a:blip r:embed="rId3"/>
          <a:stretch>
            <a:fillRect/>
          </a:stretch>
        </p:blipFill>
        <p:spPr>
          <a:xfrm>
            <a:off x="10287000" y="4686300"/>
            <a:ext cx="6705600" cy="5174488"/>
          </a:xfrm>
          <a:prstGeom prst="rect">
            <a:avLst/>
          </a:prstGeom>
        </p:spPr>
      </p:pic>
      <p:pic>
        <p:nvPicPr>
          <p:cNvPr id="11" name="Picture 10">
            <a:extLst>
              <a:ext uri="{FF2B5EF4-FFF2-40B4-BE49-F238E27FC236}">
                <a16:creationId xmlns:a16="http://schemas.microsoft.com/office/drawing/2014/main" id="{ABD81B23-6353-DDEA-4D37-A77A2D6DAE04}"/>
              </a:ext>
            </a:extLst>
          </p:cNvPr>
          <p:cNvPicPr>
            <a:picLocks noChangeAspect="1"/>
          </p:cNvPicPr>
          <p:nvPr/>
        </p:nvPicPr>
        <p:blipFill>
          <a:blip r:embed="rId4"/>
          <a:stretch>
            <a:fillRect/>
          </a:stretch>
        </p:blipFill>
        <p:spPr>
          <a:xfrm>
            <a:off x="3048000" y="4804903"/>
            <a:ext cx="8229600" cy="5485028"/>
          </a:xfrm>
          <a:prstGeom prst="rect">
            <a:avLst/>
          </a:prstGeom>
        </p:spPr>
      </p:pic>
      <p:grpSp>
        <p:nvGrpSpPr>
          <p:cNvPr id="12" name="Group 10">
            <a:extLst>
              <a:ext uri="{FF2B5EF4-FFF2-40B4-BE49-F238E27FC236}">
                <a16:creationId xmlns:a16="http://schemas.microsoft.com/office/drawing/2014/main" id="{BFC0BC2F-673A-92D2-B447-E659A4BC8F51}"/>
              </a:ext>
            </a:extLst>
          </p:cNvPr>
          <p:cNvGrpSpPr/>
          <p:nvPr/>
        </p:nvGrpSpPr>
        <p:grpSpPr>
          <a:xfrm>
            <a:off x="12192000" y="-647700"/>
            <a:ext cx="7714549" cy="2435860"/>
            <a:chOff x="0" y="0"/>
            <a:chExt cx="1579288" cy="498658"/>
          </a:xfrm>
        </p:grpSpPr>
        <p:sp>
          <p:nvSpPr>
            <p:cNvPr id="13" name="Freeform 11">
              <a:extLst>
                <a:ext uri="{FF2B5EF4-FFF2-40B4-BE49-F238E27FC236}">
                  <a16:creationId xmlns:a16="http://schemas.microsoft.com/office/drawing/2014/main" id="{C9F0AAD7-0168-A18B-4F34-34CD016C6ECF}"/>
                </a:ext>
              </a:extLst>
            </p:cNvPr>
            <p:cNvSpPr/>
            <p:nvPr/>
          </p:nvSpPr>
          <p:spPr>
            <a:xfrm>
              <a:off x="0" y="0"/>
              <a:ext cx="1579288" cy="498658"/>
            </a:xfrm>
            <a:custGeom>
              <a:avLst/>
              <a:gdLst/>
              <a:ahLst/>
              <a:cxnLst/>
              <a:rect l="l" t="t" r="r" b="b"/>
              <a:pathLst>
                <a:path w="1579288" h="498658">
                  <a:moveTo>
                    <a:pt x="1376088" y="0"/>
                  </a:moveTo>
                  <a:lnTo>
                    <a:pt x="0" y="0"/>
                  </a:lnTo>
                  <a:lnTo>
                    <a:pt x="203200" y="498658"/>
                  </a:lnTo>
                  <a:lnTo>
                    <a:pt x="1579288" y="498658"/>
                  </a:lnTo>
                  <a:lnTo>
                    <a:pt x="1376088" y="0"/>
                  </a:lnTo>
                  <a:close/>
                </a:path>
              </a:pathLst>
            </a:custGeom>
            <a:solidFill>
              <a:srgbClr val="FFC61A"/>
            </a:solidFill>
          </p:spPr>
        </p:sp>
        <p:sp>
          <p:nvSpPr>
            <p:cNvPr id="14" name="TextBox 12">
              <a:extLst>
                <a:ext uri="{FF2B5EF4-FFF2-40B4-BE49-F238E27FC236}">
                  <a16:creationId xmlns:a16="http://schemas.microsoft.com/office/drawing/2014/main" id="{6822BFED-7F51-E99D-B014-5390E6FEE12A}"/>
                </a:ext>
              </a:extLst>
            </p:cNvPr>
            <p:cNvSpPr txBox="1"/>
            <p:nvPr/>
          </p:nvSpPr>
          <p:spPr>
            <a:xfrm>
              <a:off x="101600" y="-38100"/>
              <a:ext cx="1376088" cy="536758"/>
            </a:xfrm>
            <a:prstGeom prst="rect">
              <a:avLst/>
            </a:prstGeom>
          </p:spPr>
          <p:txBody>
            <a:bodyPr lIns="50800" tIns="50800" rIns="50800" bIns="50800" rtlCol="0" anchor="ctr"/>
            <a:lstStyle/>
            <a:p>
              <a:pPr algn="ctr">
                <a:lnSpc>
                  <a:spcPts val="2100"/>
                </a:lnSpc>
              </a:pPr>
              <a:endParaRPr/>
            </a:p>
          </p:txBody>
        </p:sp>
      </p:grpSp>
      <p:grpSp>
        <p:nvGrpSpPr>
          <p:cNvPr id="15" name="Group 7">
            <a:extLst>
              <a:ext uri="{FF2B5EF4-FFF2-40B4-BE49-F238E27FC236}">
                <a16:creationId xmlns:a16="http://schemas.microsoft.com/office/drawing/2014/main" id="{AA80ED80-1FB6-8BCC-2653-9D1280437357}"/>
              </a:ext>
            </a:extLst>
          </p:cNvPr>
          <p:cNvGrpSpPr/>
          <p:nvPr/>
        </p:nvGrpSpPr>
        <p:grpSpPr>
          <a:xfrm>
            <a:off x="-457200" y="8275864"/>
            <a:ext cx="1543050" cy="2011136"/>
            <a:chOff x="0" y="0"/>
            <a:chExt cx="406400" cy="529682"/>
          </a:xfrm>
        </p:grpSpPr>
        <p:sp>
          <p:nvSpPr>
            <p:cNvPr id="16" name="Freeform 8">
              <a:extLst>
                <a:ext uri="{FF2B5EF4-FFF2-40B4-BE49-F238E27FC236}">
                  <a16:creationId xmlns:a16="http://schemas.microsoft.com/office/drawing/2014/main" id="{E1F8B090-B2BF-7DF3-8968-363232A99A8B}"/>
                </a:ext>
              </a:extLst>
            </p:cNvPr>
            <p:cNvSpPr/>
            <p:nvPr/>
          </p:nvSpPr>
          <p:spPr>
            <a:xfrm>
              <a:off x="0" y="0"/>
              <a:ext cx="406400" cy="529682"/>
            </a:xfrm>
            <a:custGeom>
              <a:avLst/>
              <a:gdLst/>
              <a:ahLst/>
              <a:cxnLst/>
              <a:rect l="l" t="t" r="r" b="b"/>
              <a:pathLst>
                <a:path w="406400" h="529682">
                  <a:moveTo>
                    <a:pt x="203200" y="0"/>
                  </a:moveTo>
                  <a:lnTo>
                    <a:pt x="406400" y="0"/>
                  </a:lnTo>
                  <a:lnTo>
                    <a:pt x="203200" y="529682"/>
                  </a:lnTo>
                  <a:lnTo>
                    <a:pt x="0" y="529682"/>
                  </a:lnTo>
                  <a:lnTo>
                    <a:pt x="203200" y="0"/>
                  </a:lnTo>
                  <a:close/>
                </a:path>
              </a:pathLst>
            </a:custGeom>
            <a:solidFill>
              <a:srgbClr val="FFC61A"/>
            </a:solidFill>
          </p:spPr>
        </p:sp>
        <p:sp>
          <p:nvSpPr>
            <p:cNvPr id="17" name="TextBox 9">
              <a:extLst>
                <a:ext uri="{FF2B5EF4-FFF2-40B4-BE49-F238E27FC236}">
                  <a16:creationId xmlns:a16="http://schemas.microsoft.com/office/drawing/2014/main" id="{0227F258-5710-CD7B-B3AB-E72248C26D3C}"/>
                </a:ext>
              </a:extLst>
            </p:cNvPr>
            <p:cNvSpPr txBox="1"/>
            <p:nvPr/>
          </p:nvSpPr>
          <p:spPr>
            <a:xfrm>
              <a:off x="101600" y="-38100"/>
              <a:ext cx="203200" cy="567782"/>
            </a:xfrm>
            <a:prstGeom prst="rect">
              <a:avLst/>
            </a:prstGeom>
          </p:spPr>
          <p:txBody>
            <a:bodyPr lIns="50800" tIns="50800" rIns="50800" bIns="50800" rtlCol="0" anchor="ctr"/>
            <a:lstStyle/>
            <a:p>
              <a:pPr algn="ctr">
                <a:lnSpc>
                  <a:spcPts val="2100"/>
                </a:lnSpc>
              </a:pPr>
              <a:endParaRPr dirty="0"/>
            </a:p>
          </p:txBody>
        </p:sp>
      </p:grpSp>
    </p:spTree>
    <p:extLst>
      <p:ext uri="{BB962C8B-B14F-4D97-AF65-F5344CB8AC3E}">
        <p14:creationId xmlns:p14="http://schemas.microsoft.com/office/powerpoint/2010/main" val="3609339491"/>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13">
            <a:extLst>
              <a:ext uri="{FF2B5EF4-FFF2-40B4-BE49-F238E27FC236}">
                <a16:creationId xmlns:a16="http://schemas.microsoft.com/office/drawing/2014/main" id="{05B3B3FD-7B10-668E-1D36-05B5EA60B42E}"/>
              </a:ext>
            </a:extLst>
          </p:cNvPr>
          <p:cNvSpPr txBox="1"/>
          <p:nvPr/>
        </p:nvSpPr>
        <p:spPr>
          <a:xfrm>
            <a:off x="3962400" y="266700"/>
            <a:ext cx="10377116" cy="1096006"/>
          </a:xfrm>
          <a:prstGeom prst="rect">
            <a:avLst/>
          </a:prstGeom>
        </p:spPr>
        <p:txBody>
          <a:bodyPr wrap="square" lIns="0" tIns="0" rIns="0" bIns="0" rtlCol="0" anchor="t">
            <a:spAutoFit/>
          </a:bodyPr>
          <a:lstStyle/>
          <a:p>
            <a:pPr algn="ctr">
              <a:lnSpc>
                <a:spcPts val="9600"/>
              </a:lnSpc>
            </a:pPr>
            <a:r>
              <a:rPr lang="en-US" sz="4800" b="1" dirty="0">
                <a:latin typeface="Tex Gyre Termes Bold"/>
                <a:ea typeface="Tex Gyre Termes Bold"/>
                <a:cs typeface="Tex Gyre Termes Bold"/>
                <a:sym typeface="Tex Gyre Termes Bold"/>
              </a:rPr>
              <a:t>References</a:t>
            </a:r>
          </a:p>
        </p:txBody>
      </p:sp>
      <p:sp>
        <p:nvSpPr>
          <p:cNvPr id="4" name="TextBox 13">
            <a:extLst>
              <a:ext uri="{FF2B5EF4-FFF2-40B4-BE49-F238E27FC236}">
                <a16:creationId xmlns:a16="http://schemas.microsoft.com/office/drawing/2014/main" id="{DC5865DE-4CAF-E6A1-4753-ED25CAA977CC}"/>
              </a:ext>
            </a:extLst>
          </p:cNvPr>
          <p:cNvSpPr txBox="1"/>
          <p:nvPr/>
        </p:nvSpPr>
        <p:spPr>
          <a:xfrm>
            <a:off x="685800" y="1638300"/>
            <a:ext cx="16992600" cy="8125301"/>
          </a:xfrm>
          <a:prstGeom prst="rect">
            <a:avLst/>
          </a:prstGeom>
        </p:spPr>
        <p:txBody>
          <a:bodyPr wrap="square" lIns="0" tIns="0" rIns="0" bIns="0" rtlCol="0" anchor="t">
            <a:spAutoFit/>
          </a:bodyPr>
          <a:lstStyle/>
          <a:p>
            <a:pPr algn="just"/>
            <a:r>
              <a:rPr lang="en-GB" sz="2200" dirty="0">
                <a:latin typeface="Times New Roman" panose="02020603050405020304" pitchFamily="18" charset="0"/>
                <a:cs typeface="Times New Roman" panose="02020603050405020304" pitchFamily="18" charset="0"/>
              </a:rPr>
              <a:t>Brown, N. and Tabassum, J. (2026) </a:t>
            </a:r>
            <a:r>
              <a:rPr lang="en-GB" sz="2200" i="1" dirty="0">
                <a:latin typeface="Times New Roman" panose="02020603050405020304" pitchFamily="18" charset="0"/>
                <a:cs typeface="Times New Roman" panose="02020603050405020304" pitchFamily="18" charset="0"/>
              </a:rPr>
              <a:t>Scale, online push and loyalty fees: how Walmart won the year of the tariffs</a:t>
            </a:r>
            <a:r>
              <a:rPr lang="en-GB" sz="2200" dirty="0">
                <a:latin typeface="Times New Roman" panose="02020603050405020304" pitchFamily="18" charset="0"/>
                <a:cs typeface="Times New Roman" panose="02020603050405020304" pitchFamily="18" charset="0"/>
              </a:rPr>
              <a:t>, </a:t>
            </a:r>
            <a:r>
              <a:rPr lang="en-GB" sz="2200" i="1" dirty="0">
                <a:latin typeface="Times New Roman" panose="02020603050405020304" pitchFamily="18" charset="0"/>
                <a:cs typeface="Times New Roman" panose="02020603050405020304" pitchFamily="18" charset="0"/>
              </a:rPr>
              <a:t>Reuters</a:t>
            </a:r>
            <a:r>
              <a:rPr lang="en-GB" sz="2200" dirty="0">
                <a:latin typeface="Times New Roman" panose="02020603050405020304" pitchFamily="18" charset="0"/>
                <a:cs typeface="Times New Roman" panose="02020603050405020304" pitchFamily="18" charset="0"/>
              </a:rPr>
              <a:t>. Available at: </a:t>
            </a:r>
            <a:r>
              <a:rPr lang="en-GB" sz="2200" u="sng" dirty="0">
                <a:latin typeface="Times New Roman" panose="02020603050405020304" pitchFamily="18" charset="0"/>
                <a:cs typeface="Times New Roman" panose="02020603050405020304" pitchFamily="18" charset="0"/>
                <a:hlinkClick r:id="rId2"/>
              </a:rPr>
              <a:t>https://www.reuters.com/business/retail-consumer/scale-online-push-loyalty-fees-how-walmart-won-year-tariffs-2026-05-19/</a:t>
            </a:r>
            <a:r>
              <a:rPr lang="en-GB" sz="2200" dirty="0">
                <a:latin typeface="Times New Roman" panose="02020603050405020304" pitchFamily="18" charset="0"/>
                <a:cs typeface="Times New Roman" panose="02020603050405020304" pitchFamily="18" charset="0"/>
              </a:rPr>
              <a:t>  (Accessed: 11 June 2026).</a:t>
            </a:r>
            <a:endParaRPr lang="en-IN" sz="2200" dirty="0">
              <a:latin typeface="Times New Roman" panose="02020603050405020304" pitchFamily="18" charset="0"/>
              <a:cs typeface="Times New Roman" panose="02020603050405020304" pitchFamily="18" charset="0"/>
            </a:endParaRPr>
          </a:p>
          <a:p>
            <a:pPr algn="just"/>
            <a:r>
              <a:rPr lang="en-IN" sz="2200" dirty="0" err="1">
                <a:latin typeface="Times New Roman" panose="02020603050405020304" pitchFamily="18" charset="0"/>
                <a:cs typeface="Times New Roman" panose="02020603050405020304" pitchFamily="18" charset="0"/>
              </a:rPr>
              <a:t>Buchdadi</a:t>
            </a:r>
            <a:r>
              <a:rPr lang="en-IN" sz="2200" dirty="0">
                <a:latin typeface="Times New Roman" panose="02020603050405020304" pitchFamily="18" charset="0"/>
                <a:cs typeface="Times New Roman" panose="02020603050405020304" pitchFamily="18" charset="0"/>
              </a:rPr>
              <a:t>, A.D., (2024). Segmenting </a:t>
            </a:r>
            <a:r>
              <a:rPr lang="en-IN" sz="2200" dirty="0" err="1">
                <a:latin typeface="Times New Roman" panose="02020603050405020304" pitchFamily="18" charset="0"/>
                <a:cs typeface="Times New Roman" panose="02020603050405020304" pitchFamily="18" charset="0"/>
              </a:rPr>
              <a:t>walmart</a:t>
            </a:r>
            <a:r>
              <a:rPr lang="en-IN" sz="2200" dirty="0">
                <a:latin typeface="Times New Roman" panose="02020603050405020304" pitchFamily="18" charset="0"/>
                <a:cs typeface="Times New Roman" panose="02020603050405020304" pitchFamily="18" charset="0"/>
              </a:rPr>
              <a:t> customers for personalized marketing strategies using </a:t>
            </a:r>
            <a:r>
              <a:rPr lang="en-IN" sz="2200" dirty="0" err="1">
                <a:latin typeface="Times New Roman" panose="02020603050405020304" pitchFamily="18" charset="0"/>
                <a:cs typeface="Times New Roman" panose="02020603050405020304" pitchFamily="18" charset="0"/>
              </a:rPr>
              <a:t>MiniBatchKMeans</a:t>
            </a:r>
            <a:r>
              <a:rPr lang="en-IN" sz="2200" dirty="0">
                <a:latin typeface="Times New Roman" panose="02020603050405020304" pitchFamily="18" charset="0"/>
                <a:cs typeface="Times New Roman" panose="02020603050405020304" pitchFamily="18" charset="0"/>
              </a:rPr>
              <a:t> clustering and decision trees: an analysis of purchasing </a:t>
            </a:r>
            <a:r>
              <a:rPr lang="en-IN" sz="2200" dirty="0" err="1">
                <a:latin typeface="Times New Roman" panose="02020603050405020304" pitchFamily="18" charset="0"/>
                <a:cs typeface="Times New Roman" panose="02020603050405020304" pitchFamily="18" charset="0"/>
              </a:rPr>
              <a:t>behavior</a:t>
            </a:r>
            <a:r>
              <a:rPr lang="en-IN" sz="2200" dirty="0">
                <a:latin typeface="Times New Roman" panose="02020603050405020304" pitchFamily="18" charset="0"/>
                <a:cs typeface="Times New Roman" panose="02020603050405020304" pitchFamily="18" charset="0"/>
              </a:rPr>
              <a:t>. </a:t>
            </a:r>
            <a:r>
              <a:rPr lang="en-IN" sz="2200" i="1" dirty="0">
                <a:latin typeface="Times New Roman" panose="02020603050405020304" pitchFamily="18" charset="0"/>
                <a:cs typeface="Times New Roman" panose="02020603050405020304" pitchFamily="18" charset="0"/>
              </a:rPr>
              <a:t>Journal of Digital Market and Digital Currency</a:t>
            </a:r>
            <a:r>
              <a:rPr lang="en-IN" sz="2200" dirty="0">
                <a:latin typeface="Times New Roman" panose="02020603050405020304" pitchFamily="18" charset="0"/>
                <a:cs typeface="Times New Roman" panose="02020603050405020304" pitchFamily="18" charset="0"/>
              </a:rPr>
              <a:t>, </a:t>
            </a:r>
            <a:r>
              <a:rPr lang="en-IN" sz="2200" i="1" dirty="0">
                <a:latin typeface="Times New Roman" panose="02020603050405020304" pitchFamily="18" charset="0"/>
                <a:cs typeface="Times New Roman" panose="02020603050405020304" pitchFamily="18" charset="0"/>
              </a:rPr>
              <a:t>1</a:t>
            </a:r>
            <a:r>
              <a:rPr lang="en-IN" sz="2200" dirty="0">
                <a:latin typeface="Times New Roman" panose="02020603050405020304" pitchFamily="18" charset="0"/>
                <a:cs typeface="Times New Roman" panose="02020603050405020304" pitchFamily="18" charset="0"/>
              </a:rPr>
              <a:t>(3), pp.204-224. </a:t>
            </a:r>
            <a:r>
              <a:rPr lang="en-IN" sz="2200" u="sng" dirty="0">
                <a:latin typeface="Times New Roman" panose="02020603050405020304" pitchFamily="18" charset="0"/>
                <a:cs typeface="Times New Roman" panose="02020603050405020304" pitchFamily="18" charset="0"/>
                <a:hlinkClick r:id="rId3"/>
              </a:rPr>
              <a:t>https://jdmdc.com/index.php/JDMDC/article/view/18</a:t>
            </a:r>
            <a:r>
              <a:rPr lang="en-IN" sz="2200" dirty="0">
                <a:latin typeface="Times New Roman" panose="02020603050405020304" pitchFamily="18" charset="0"/>
                <a:cs typeface="Times New Roman" panose="02020603050405020304" pitchFamily="18" charset="0"/>
              </a:rPr>
              <a:t> </a:t>
            </a:r>
          </a:p>
          <a:p>
            <a:pPr algn="just"/>
            <a:r>
              <a:rPr lang="en-GB" sz="2200" dirty="0">
                <a:latin typeface="Times New Roman" panose="02020603050405020304" pitchFamily="18" charset="0"/>
                <a:cs typeface="Times New Roman" panose="02020603050405020304" pitchFamily="18" charset="0"/>
              </a:rPr>
              <a:t>Desk, T.T. (2026) </a:t>
            </a:r>
            <a:r>
              <a:rPr lang="en-GB" sz="2200" i="1" dirty="0">
                <a:latin typeface="Times New Roman" panose="02020603050405020304" pitchFamily="18" charset="0"/>
                <a:cs typeface="Times New Roman" panose="02020603050405020304" pitchFamily="18" charset="0"/>
              </a:rPr>
              <a:t>‘America’s largest private employer tells its employees AI will not take their job’</a:t>
            </a:r>
            <a:r>
              <a:rPr lang="en-GB" sz="2200" dirty="0">
                <a:latin typeface="Times New Roman" panose="02020603050405020304" pitchFamily="18" charset="0"/>
                <a:cs typeface="Times New Roman" panose="02020603050405020304" pitchFamily="18" charset="0"/>
              </a:rPr>
              <a:t>, </a:t>
            </a:r>
            <a:r>
              <a:rPr lang="en-GB" sz="2200" i="1" dirty="0">
                <a:latin typeface="Times New Roman" panose="02020603050405020304" pitchFamily="18" charset="0"/>
                <a:cs typeface="Times New Roman" panose="02020603050405020304" pitchFamily="18" charset="0"/>
              </a:rPr>
              <a:t>The Times of India</a:t>
            </a:r>
            <a:r>
              <a:rPr lang="en-GB" sz="2200" dirty="0">
                <a:latin typeface="Times New Roman" panose="02020603050405020304" pitchFamily="18" charset="0"/>
                <a:cs typeface="Times New Roman" panose="02020603050405020304" pitchFamily="18" charset="0"/>
              </a:rPr>
              <a:t>. The Times Of India. Available at: </a:t>
            </a:r>
            <a:r>
              <a:rPr lang="en-GB" sz="2200" u="sng" dirty="0">
                <a:latin typeface="Times New Roman" panose="02020603050405020304" pitchFamily="18" charset="0"/>
                <a:cs typeface="Times New Roman" panose="02020603050405020304" pitchFamily="18" charset="0"/>
                <a:hlinkClick r:id="rId4"/>
              </a:rPr>
              <a:t>https://timesofindia.indiatimes.com/technology/tech-news/americas-largest-private-sector-employer-walmart-has-a-message-for-its-2-million-plus-employees-on-ai-replacing-their-jobs-technology-will-power-our-/articleshow/131585706.cms</a:t>
            </a:r>
            <a:r>
              <a:rPr lang="en-GB" sz="2200" dirty="0">
                <a:latin typeface="Times New Roman" panose="02020603050405020304" pitchFamily="18" charset="0"/>
                <a:cs typeface="Times New Roman" panose="02020603050405020304" pitchFamily="18" charset="0"/>
              </a:rPr>
              <a:t>  (Accessed: 11 June 2026).</a:t>
            </a:r>
            <a:endParaRPr lang="en-IN" sz="2200" dirty="0">
              <a:latin typeface="Times New Roman" panose="02020603050405020304" pitchFamily="18" charset="0"/>
              <a:cs typeface="Times New Roman" panose="02020603050405020304" pitchFamily="18" charset="0"/>
            </a:endParaRPr>
          </a:p>
          <a:p>
            <a:pPr algn="just"/>
            <a:r>
              <a:rPr lang="en-GB" sz="2200" dirty="0">
                <a:latin typeface="Times New Roman" panose="02020603050405020304" pitchFamily="18" charset="0"/>
                <a:cs typeface="Times New Roman" panose="02020603050405020304" pitchFamily="18" charset="0"/>
              </a:rPr>
              <a:t>Jindal, R.P. (2021) ‘Omnichannel battle between Amazon and Walmart: Is the focus on delivery the best strategy?’, </a:t>
            </a:r>
            <a:r>
              <a:rPr lang="en-GB" sz="2200" i="1" dirty="0">
                <a:latin typeface="Times New Roman" panose="02020603050405020304" pitchFamily="18" charset="0"/>
                <a:cs typeface="Times New Roman" panose="02020603050405020304" pitchFamily="18" charset="0"/>
              </a:rPr>
              <a:t>Journal of Business Research</a:t>
            </a:r>
            <a:r>
              <a:rPr lang="en-GB" sz="2200" dirty="0">
                <a:latin typeface="Times New Roman" panose="02020603050405020304" pitchFamily="18" charset="0"/>
                <a:cs typeface="Times New Roman" panose="02020603050405020304" pitchFamily="18" charset="0"/>
              </a:rPr>
              <a:t>, 122(1), pp. 270–280. Available at: </a:t>
            </a:r>
            <a:r>
              <a:rPr lang="en-GB" sz="2200" u="sng" dirty="0">
                <a:latin typeface="Times New Roman" panose="02020603050405020304" pitchFamily="18" charset="0"/>
                <a:cs typeface="Times New Roman" panose="02020603050405020304" pitchFamily="18" charset="0"/>
                <a:hlinkClick r:id="rId5"/>
              </a:rPr>
              <a:t>https://doi.org/10.1016/j.jbusres.2020.08.053</a:t>
            </a:r>
            <a:r>
              <a:rPr lang="en-GB" sz="2200" dirty="0">
                <a:latin typeface="Times New Roman" panose="02020603050405020304" pitchFamily="18" charset="0"/>
                <a:cs typeface="Times New Roman" panose="02020603050405020304" pitchFamily="18" charset="0"/>
              </a:rPr>
              <a:t>. </a:t>
            </a:r>
            <a:endParaRPr lang="en-IN" sz="2200" dirty="0">
              <a:latin typeface="Times New Roman" panose="02020603050405020304" pitchFamily="18" charset="0"/>
              <a:cs typeface="Times New Roman" panose="02020603050405020304" pitchFamily="18" charset="0"/>
            </a:endParaRPr>
          </a:p>
          <a:p>
            <a:pPr algn="just"/>
            <a:r>
              <a:rPr lang="en-GB" sz="2200" dirty="0">
                <a:latin typeface="Times New Roman" panose="02020603050405020304" pitchFamily="18" charset="0"/>
                <a:cs typeface="Times New Roman" panose="02020603050405020304" pitchFamily="18" charset="0"/>
              </a:rPr>
              <a:t>Nassauer, S. (2025) </a:t>
            </a:r>
            <a:r>
              <a:rPr lang="en-GB" sz="2200" i="1" dirty="0">
                <a:latin typeface="Times New Roman" panose="02020603050405020304" pitchFamily="18" charset="0"/>
                <a:cs typeface="Times New Roman" panose="02020603050405020304" pitchFamily="18" charset="0"/>
              </a:rPr>
              <a:t>How Walmart Built the Biggest Threat Amazon Has Faced</a:t>
            </a:r>
            <a:r>
              <a:rPr lang="en-GB" sz="2200" dirty="0">
                <a:latin typeface="Times New Roman" panose="02020603050405020304" pitchFamily="18" charset="0"/>
                <a:cs typeface="Times New Roman" panose="02020603050405020304" pitchFamily="18" charset="0"/>
              </a:rPr>
              <a:t>, </a:t>
            </a:r>
            <a:r>
              <a:rPr lang="en-GB" sz="2200" i="1" dirty="0">
                <a:latin typeface="Times New Roman" panose="02020603050405020304" pitchFamily="18" charset="0"/>
                <a:cs typeface="Times New Roman" panose="02020603050405020304" pitchFamily="18" charset="0"/>
              </a:rPr>
              <a:t>WSJ</a:t>
            </a:r>
            <a:r>
              <a:rPr lang="en-GB" sz="2200" dirty="0">
                <a:latin typeface="Times New Roman" panose="02020603050405020304" pitchFamily="18" charset="0"/>
                <a:cs typeface="Times New Roman" panose="02020603050405020304" pitchFamily="18" charset="0"/>
              </a:rPr>
              <a:t>. The Wall Street Journal. Available at: </a:t>
            </a:r>
            <a:r>
              <a:rPr lang="en-GB" sz="2200" u="sng" dirty="0">
                <a:latin typeface="Times New Roman" panose="02020603050405020304" pitchFamily="18" charset="0"/>
                <a:cs typeface="Times New Roman" panose="02020603050405020304" pitchFamily="18" charset="0"/>
                <a:hlinkClick r:id="rId6"/>
              </a:rPr>
              <a:t>https://www.wsj.com/business/retail/walmart-ecommerce-amazon-competitor-b7fe1cd5</a:t>
            </a:r>
            <a:r>
              <a:rPr lang="en-GB" sz="2200" dirty="0">
                <a:latin typeface="Times New Roman" panose="02020603050405020304" pitchFamily="18" charset="0"/>
                <a:cs typeface="Times New Roman" panose="02020603050405020304" pitchFamily="18" charset="0"/>
              </a:rPr>
              <a:t>  (Accessed: 11 June 2026).</a:t>
            </a:r>
            <a:endParaRPr lang="en-IN" sz="2200" dirty="0">
              <a:latin typeface="Times New Roman" panose="02020603050405020304" pitchFamily="18" charset="0"/>
              <a:cs typeface="Times New Roman" panose="02020603050405020304" pitchFamily="18" charset="0"/>
            </a:endParaRPr>
          </a:p>
          <a:p>
            <a:pPr algn="just"/>
            <a:r>
              <a:rPr lang="en-IN" sz="2200" dirty="0" err="1">
                <a:latin typeface="Times New Roman" panose="02020603050405020304" pitchFamily="18" charset="0"/>
                <a:cs typeface="Times New Roman" panose="02020603050405020304" pitchFamily="18" charset="0"/>
              </a:rPr>
              <a:t>Rumapea</a:t>
            </a:r>
            <a:r>
              <a:rPr lang="en-IN" sz="2200" dirty="0">
                <a:latin typeface="Times New Roman" panose="02020603050405020304" pitchFamily="18" charset="0"/>
                <a:cs typeface="Times New Roman" panose="02020603050405020304" pitchFamily="18" charset="0"/>
              </a:rPr>
              <a:t>, T. and </a:t>
            </a:r>
            <a:r>
              <a:rPr lang="en-IN" sz="2200" dirty="0" err="1">
                <a:latin typeface="Times New Roman" panose="02020603050405020304" pitchFamily="18" charset="0"/>
                <a:cs typeface="Times New Roman" panose="02020603050405020304" pitchFamily="18" charset="0"/>
              </a:rPr>
              <a:t>Gerarldo</a:t>
            </a:r>
            <a:r>
              <a:rPr lang="en-IN" sz="2200" dirty="0">
                <a:latin typeface="Times New Roman" panose="02020603050405020304" pitchFamily="18" charset="0"/>
                <a:cs typeface="Times New Roman" panose="02020603050405020304" pitchFamily="18" charset="0"/>
              </a:rPr>
              <a:t>, A., 2024. Strategic approaches to international market penetration for local products. </a:t>
            </a:r>
            <a:r>
              <a:rPr lang="en-IN" sz="2200" i="1" dirty="0">
                <a:latin typeface="Times New Roman" panose="02020603050405020304" pitchFamily="18" charset="0"/>
                <a:cs typeface="Times New Roman" panose="02020603050405020304" pitchFamily="18" charset="0"/>
              </a:rPr>
              <a:t>Journal on Economics, Management and Business Technology</a:t>
            </a:r>
            <a:r>
              <a:rPr lang="en-IN" sz="2200" dirty="0">
                <a:latin typeface="Times New Roman" panose="02020603050405020304" pitchFamily="18" charset="0"/>
                <a:cs typeface="Times New Roman" panose="02020603050405020304" pitchFamily="18" charset="0"/>
              </a:rPr>
              <a:t>, </a:t>
            </a:r>
            <a:r>
              <a:rPr lang="en-IN" sz="2200" i="1" dirty="0">
                <a:latin typeface="Times New Roman" panose="02020603050405020304" pitchFamily="18" charset="0"/>
                <a:cs typeface="Times New Roman" panose="02020603050405020304" pitchFamily="18" charset="0"/>
              </a:rPr>
              <a:t>2</a:t>
            </a:r>
            <a:r>
              <a:rPr lang="en-IN" sz="2200" dirty="0">
                <a:latin typeface="Times New Roman" panose="02020603050405020304" pitchFamily="18" charset="0"/>
                <a:cs typeface="Times New Roman" panose="02020603050405020304" pitchFamily="18" charset="0"/>
              </a:rPr>
              <a:t>(2), pp.102-111. </a:t>
            </a:r>
            <a:r>
              <a:rPr lang="en-IN" sz="2200" u="sng" dirty="0">
                <a:latin typeface="Times New Roman" panose="02020603050405020304" pitchFamily="18" charset="0"/>
                <a:cs typeface="Times New Roman" panose="02020603050405020304" pitchFamily="18" charset="0"/>
                <a:hlinkClick r:id="rId7"/>
              </a:rPr>
              <a:t>https://doi.org/10.35335/jembut.v2i2.211</a:t>
            </a:r>
            <a:r>
              <a:rPr lang="en-IN" sz="2200" dirty="0">
                <a:latin typeface="Times New Roman" panose="02020603050405020304" pitchFamily="18" charset="0"/>
                <a:cs typeface="Times New Roman" panose="02020603050405020304" pitchFamily="18" charset="0"/>
              </a:rPr>
              <a:t> </a:t>
            </a:r>
          </a:p>
          <a:p>
            <a:pPr algn="just"/>
            <a:r>
              <a:rPr lang="en-GB" sz="2200" dirty="0">
                <a:latin typeface="Times New Roman" panose="02020603050405020304" pitchFamily="18" charset="0"/>
                <a:cs typeface="Times New Roman" panose="02020603050405020304" pitchFamily="18" charset="0"/>
              </a:rPr>
              <a:t>Siddharth Cavale (2023) ‘Flipkart and </a:t>
            </a:r>
            <a:r>
              <a:rPr lang="en-GB" sz="2200" dirty="0" err="1">
                <a:latin typeface="Times New Roman" panose="02020603050405020304" pitchFamily="18" charset="0"/>
                <a:cs typeface="Times New Roman" panose="02020603050405020304" pitchFamily="18" charset="0"/>
              </a:rPr>
              <a:t>PhonePe</a:t>
            </a:r>
            <a:r>
              <a:rPr lang="en-GB" sz="2200" dirty="0">
                <a:latin typeface="Times New Roman" panose="02020603050405020304" pitchFamily="18" charset="0"/>
                <a:cs typeface="Times New Roman" panose="02020603050405020304" pitchFamily="18" charset="0"/>
              </a:rPr>
              <a:t> could be $100 billion businesses in India, Walmart says’, </a:t>
            </a:r>
            <a:r>
              <a:rPr lang="en-GB" sz="2200" i="1" dirty="0">
                <a:latin typeface="Times New Roman" panose="02020603050405020304" pitchFamily="18" charset="0"/>
                <a:cs typeface="Times New Roman" panose="02020603050405020304" pitchFamily="18" charset="0"/>
              </a:rPr>
              <a:t>Reuters</a:t>
            </a:r>
            <a:r>
              <a:rPr lang="en-GB" sz="2200" dirty="0">
                <a:latin typeface="Times New Roman" panose="02020603050405020304" pitchFamily="18" charset="0"/>
                <a:cs typeface="Times New Roman" panose="02020603050405020304" pitchFamily="18" charset="0"/>
              </a:rPr>
              <a:t>, 14 June. Available at: </a:t>
            </a:r>
            <a:r>
              <a:rPr lang="en-GB" sz="2200" u="sng" dirty="0">
                <a:latin typeface="Times New Roman" panose="02020603050405020304" pitchFamily="18" charset="0"/>
                <a:cs typeface="Times New Roman" panose="02020603050405020304" pitchFamily="18" charset="0"/>
                <a:hlinkClick r:id="rId8"/>
              </a:rPr>
              <a:t>https://www.reuters.com/technology/flipkart-phonepe-could-be-100-billion-businesses-india-walmart-says-2023-06-14/</a:t>
            </a:r>
            <a:r>
              <a:rPr lang="en-GB" sz="2200" dirty="0">
                <a:latin typeface="Times New Roman" panose="02020603050405020304" pitchFamily="18" charset="0"/>
                <a:cs typeface="Times New Roman" panose="02020603050405020304" pitchFamily="18" charset="0"/>
              </a:rPr>
              <a:t>  (Accessed: 11 June 2026).</a:t>
            </a:r>
            <a:endParaRPr lang="en-IN" sz="2200" dirty="0">
              <a:latin typeface="Times New Roman" panose="02020603050405020304" pitchFamily="18" charset="0"/>
              <a:cs typeface="Times New Roman" panose="02020603050405020304" pitchFamily="18" charset="0"/>
            </a:endParaRPr>
          </a:p>
          <a:p>
            <a:pPr algn="just"/>
            <a:r>
              <a:rPr lang="en-GB" sz="2200" dirty="0">
                <a:latin typeface="Times New Roman" panose="02020603050405020304" pitchFamily="18" charset="0"/>
                <a:cs typeface="Times New Roman" panose="02020603050405020304" pitchFamily="18" charset="0"/>
              </a:rPr>
              <a:t>Walmart (2024) </a:t>
            </a:r>
            <a:r>
              <a:rPr lang="en-GB" sz="2200" i="1" dirty="0">
                <a:latin typeface="Times New Roman" panose="02020603050405020304" pitchFamily="18" charset="0"/>
                <a:cs typeface="Times New Roman" panose="02020603050405020304" pitchFamily="18" charset="0"/>
              </a:rPr>
              <a:t>Walmart Reveals Plan for Scaling Artificial Intelligence, Generative AI, Augmented Reality and Immersive Commerce Experiences</a:t>
            </a:r>
            <a:r>
              <a:rPr lang="en-GB" sz="2200" dirty="0">
                <a:latin typeface="Times New Roman" panose="02020603050405020304" pitchFamily="18" charset="0"/>
                <a:cs typeface="Times New Roman" panose="02020603050405020304" pitchFamily="18" charset="0"/>
              </a:rPr>
              <a:t>, </a:t>
            </a:r>
            <a:r>
              <a:rPr lang="en-GB" sz="2200" i="1" dirty="0">
                <a:latin typeface="Times New Roman" panose="02020603050405020304" pitchFamily="18" charset="0"/>
                <a:cs typeface="Times New Roman" panose="02020603050405020304" pitchFamily="18" charset="0"/>
              </a:rPr>
              <a:t>Walmart.com</a:t>
            </a:r>
            <a:r>
              <a:rPr lang="en-GB" sz="2200" dirty="0">
                <a:latin typeface="Times New Roman" panose="02020603050405020304" pitchFamily="18" charset="0"/>
                <a:cs typeface="Times New Roman" panose="02020603050405020304" pitchFamily="18" charset="0"/>
              </a:rPr>
              <a:t>. Available at: </a:t>
            </a:r>
            <a:r>
              <a:rPr lang="en-GB" sz="2200" u="sng" dirty="0">
                <a:latin typeface="Times New Roman" panose="02020603050405020304" pitchFamily="18" charset="0"/>
                <a:cs typeface="Times New Roman" panose="02020603050405020304" pitchFamily="18" charset="0"/>
                <a:hlinkClick r:id="rId9"/>
              </a:rPr>
              <a:t>https://corporate.walmart.com/news/2024/10/09/walmart-reveals-plan-for-scaling-artificial-intelligence-generative-ai-augmented-reality-and-immersive-commerce-experiences</a:t>
            </a:r>
            <a:r>
              <a:rPr lang="en-GB" sz="2200" dirty="0">
                <a:latin typeface="Times New Roman" panose="02020603050405020304" pitchFamily="18" charset="0"/>
                <a:cs typeface="Times New Roman" panose="02020603050405020304" pitchFamily="18" charset="0"/>
              </a:rPr>
              <a:t>  (Accessed: 11 June 2026).</a:t>
            </a:r>
            <a:endParaRPr lang="en-IN" sz="2200" dirty="0">
              <a:latin typeface="Times New Roman" panose="02020603050405020304" pitchFamily="18" charset="0"/>
              <a:cs typeface="Times New Roman" panose="02020603050405020304" pitchFamily="18" charset="0"/>
            </a:endParaRPr>
          </a:p>
          <a:p>
            <a:pPr algn="just"/>
            <a:r>
              <a:rPr lang="en-GB" sz="2200" dirty="0">
                <a:latin typeface="Times New Roman" panose="02020603050405020304" pitchFamily="18" charset="0"/>
                <a:cs typeface="Times New Roman" panose="02020603050405020304" pitchFamily="18" charset="0"/>
              </a:rPr>
              <a:t>Walmart (2025a) </a:t>
            </a:r>
            <a:r>
              <a:rPr lang="en-GB" sz="2200" i="1" dirty="0">
                <a:latin typeface="Times New Roman" panose="02020603050405020304" pitchFamily="18" charset="0"/>
                <a:cs typeface="Times New Roman" panose="02020603050405020304" pitchFamily="18" charset="0"/>
              </a:rPr>
              <a:t>Location facts</a:t>
            </a:r>
            <a:r>
              <a:rPr lang="en-GB" sz="2200" dirty="0">
                <a:latin typeface="Times New Roman" panose="02020603050405020304" pitchFamily="18" charset="0"/>
                <a:cs typeface="Times New Roman" panose="02020603050405020304" pitchFamily="18" charset="0"/>
              </a:rPr>
              <a:t>, </a:t>
            </a:r>
            <a:r>
              <a:rPr lang="en-GB" sz="2200" i="1" dirty="0">
                <a:latin typeface="Times New Roman" panose="02020603050405020304" pitchFamily="18" charset="0"/>
                <a:cs typeface="Times New Roman" panose="02020603050405020304" pitchFamily="18" charset="0"/>
              </a:rPr>
              <a:t>Walmart</a:t>
            </a:r>
            <a:r>
              <a:rPr lang="en-GB" sz="2200" dirty="0">
                <a:latin typeface="Times New Roman" panose="02020603050405020304" pitchFamily="18" charset="0"/>
                <a:cs typeface="Times New Roman" panose="02020603050405020304" pitchFamily="18" charset="0"/>
              </a:rPr>
              <a:t>. Available at: </a:t>
            </a:r>
            <a:r>
              <a:rPr lang="en-GB" sz="2200" u="sng" dirty="0">
                <a:latin typeface="Times New Roman" panose="02020603050405020304" pitchFamily="18" charset="0"/>
                <a:cs typeface="Times New Roman" panose="02020603050405020304" pitchFamily="18" charset="0"/>
                <a:hlinkClick r:id="rId10"/>
              </a:rPr>
              <a:t>https://corporate.walmart.com/about/location-facts</a:t>
            </a:r>
            <a:r>
              <a:rPr lang="en-GB" sz="2200" dirty="0">
                <a:latin typeface="Times New Roman" panose="02020603050405020304" pitchFamily="18" charset="0"/>
                <a:cs typeface="Times New Roman" panose="02020603050405020304" pitchFamily="18" charset="0"/>
              </a:rPr>
              <a:t>  (Accessed: 11 June 2026).</a:t>
            </a:r>
            <a:endParaRPr lang="en-IN" sz="2200" dirty="0">
              <a:latin typeface="Times New Roman" panose="02020603050405020304" pitchFamily="18" charset="0"/>
              <a:cs typeface="Times New Roman" panose="02020603050405020304" pitchFamily="18" charset="0"/>
            </a:endParaRPr>
          </a:p>
          <a:p>
            <a:pPr algn="just"/>
            <a:r>
              <a:rPr lang="en-GB" sz="2200" dirty="0">
                <a:latin typeface="Times New Roman" panose="02020603050405020304" pitchFamily="18" charset="0"/>
                <a:cs typeface="Times New Roman" panose="02020603050405020304" pitchFamily="18" charset="0"/>
              </a:rPr>
              <a:t>Walmart (2025b) </a:t>
            </a:r>
            <a:r>
              <a:rPr lang="en-GB" sz="2200" i="1" dirty="0">
                <a:latin typeface="Times New Roman" panose="02020603050405020304" pitchFamily="18" charset="0"/>
                <a:cs typeface="Times New Roman" panose="02020603050405020304" pitchFamily="18" charset="0"/>
              </a:rPr>
              <a:t>Walmart’s U.S. Supply Chain Playbook Goes Global — and It’s Reinventing Retail at Scale</a:t>
            </a:r>
            <a:r>
              <a:rPr lang="en-GB" sz="2200" dirty="0">
                <a:latin typeface="Times New Roman" panose="02020603050405020304" pitchFamily="18" charset="0"/>
                <a:cs typeface="Times New Roman" panose="02020603050405020304" pitchFamily="18" charset="0"/>
              </a:rPr>
              <a:t>, </a:t>
            </a:r>
            <a:r>
              <a:rPr lang="en-GB" sz="2200" i="1" dirty="0">
                <a:latin typeface="Times New Roman" panose="02020603050405020304" pitchFamily="18" charset="0"/>
                <a:cs typeface="Times New Roman" panose="02020603050405020304" pitchFamily="18" charset="0"/>
              </a:rPr>
              <a:t>Walmart.com</a:t>
            </a:r>
            <a:r>
              <a:rPr lang="en-GB" sz="2200" dirty="0">
                <a:latin typeface="Times New Roman" panose="02020603050405020304" pitchFamily="18" charset="0"/>
                <a:cs typeface="Times New Roman" panose="02020603050405020304" pitchFamily="18" charset="0"/>
              </a:rPr>
              <a:t>. Available at: </a:t>
            </a:r>
            <a:r>
              <a:rPr lang="en-GB" sz="2200" u="sng" dirty="0">
                <a:latin typeface="Times New Roman" panose="02020603050405020304" pitchFamily="18" charset="0"/>
                <a:cs typeface="Times New Roman" panose="02020603050405020304" pitchFamily="18" charset="0"/>
                <a:hlinkClick r:id="rId11"/>
              </a:rPr>
              <a:t>https://corporate.walmart.com/news/2025/07/17/walmarts-us-supply-chain-playbook-goes-global-and-its-reinventing-retail-at-scale</a:t>
            </a:r>
            <a:r>
              <a:rPr lang="en-GB" sz="2200" dirty="0">
                <a:latin typeface="Times New Roman" panose="02020603050405020304" pitchFamily="18" charset="0"/>
                <a:cs typeface="Times New Roman" panose="02020603050405020304" pitchFamily="18" charset="0"/>
              </a:rPr>
              <a:t>  (Accessed: 11 June 2026).</a:t>
            </a:r>
            <a:endParaRPr lang="en-IN"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5383410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5853025"/>
            <a:ext cx="18288000" cy="4433975"/>
            <a:chOff x="0" y="0"/>
            <a:chExt cx="24384000" cy="5911967"/>
          </a:xfrm>
        </p:grpSpPr>
        <p:pic>
          <p:nvPicPr>
            <p:cNvPr id="3" name="Picture 3"/>
            <p:cNvPicPr>
              <a:picLocks noChangeAspect="1"/>
            </p:cNvPicPr>
            <p:nvPr/>
          </p:nvPicPr>
          <p:blipFill>
            <a:blip r:embed="rId2"/>
            <a:srcRect t="31838" b="31838"/>
            <a:stretch>
              <a:fillRect/>
            </a:stretch>
          </p:blipFill>
          <p:spPr>
            <a:xfrm>
              <a:off x="0" y="0"/>
              <a:ext cx="24384000" cy="5911967"/>
            </a:xfrm>
            <a:prstGeom prst="rect">
              <a:avLst/>
            </a:prstGeom>
          </p:spPr>
        </p:pic>
      </p:grpSp>
      <p:sp>
        <p:nvSpPr>
          <p:cNvPr id="4" name="TextBox 4"/>
          <p:cNvSpPr txBox="1"/>
          <p:nvPr/>
        </p:nvSpPr>
        <p:spPr>
          <a:xfrm>
            <a:off x="2043321" y="2782657"/>
            <a:ext cx="10210494" cy="1934210"/>
          </a:xfrm>
          <a:prstGeom prst="rect">
            <a:avLst/>
          </a:prstGeom>
        </p:spPr>
        <p:txBody>
          <a:bodyPr lIns="0" tIns="0" rIns="0" bIns="0" rtlCol="0" anchor="t">
            <a:spAutoFit/>
          </a:bodyPr>
          <a:lstStyle/>
          <a:p>
            <a:pPr algn="l">
              <a:lnSpc>
                <a:spcPts val="14400"/>
              </a:lnSpc>
            </a:pPr>
            <a:r>
              <a:rPr lang="en-US" sz="14400" b="1">
                <a:solidFill>
                  <a:srgbClr val="000000"/>
                </a:solidFill>
                <a:latin typeface="Tex Gyre Termes Bold"/>
                <a:ea typeface="Tex Gyre Termes Bold"/>
                <a:cs typeface="Tex Gyre Termes Bold"/>
                <a:sym typeface="Tex Gyre Termes Bold"/>
              </a:rPr>
              <a:t>Thank You</a:t>
            </a:r>
          </a:p>
        </p:txBody>
      </p:sp>
      <p:grpSp>
        <p:nvGrpSpPr>
          <p:cNvPr id="5" name="Group 5"/>
          <p:cNvGrpSpPr/>
          <p:nvPr/>
        </p:nvGrpSpPr>
        <p:grpSpPr>
          <a:xfrm>
            <a:off x="-1687621" y="5853025"/>
            <a:ext cx="17074970" cy="3405275"/>
            <a:chOff x="0" y="0"/>
            <a:chExt cx="2679972" cy="534469"/>
          </a:xfrm>
        </p:grpSpPr>
        <p:sp>
          <p:nvSpPr>
            <p:cNvPr id="6" name="Freeform 6"/>
            <p:cNvSpPr/>
            <p:nvPr/>
          </p:nvSpPr>
          <p:spPr>
            <a:xfrm>
              <a:off x="0" y="0"/>
              <a:ext cx="2679972" cy="534469"/>
            </a:xfrm>
            <a:custGeom>
              <a:avLst/>
              <a:gdLst/>
              <a:ahLst/>
              <a:cxnLst/>
              <a:rect l="l" t="t" r="r" b="b"/>
              <a:pathLst>
                <a:path w="2679972" h="534469">
                  <a:moveTo>
                    <a:pt x="203200" y="0"/>
                  </a:moveTo>
                  <a:lnTo>
                    <a:pt x="2679972" y="0"/>
                  </a:lnTo>
                  <a:lnTo>
                    <a:pt x="2476772" y="534469"/>
                  </a:lnTo>
                  <a:lnTo>
                    <a:pt x="0" y="534469"/>
                  </a:lnTo>
                  <a:lnTo>
                    <a:pt x="203200" y="0"/>
                  </a:lnTo>
                  <a:close/>
                </a:path>
              </a:pathLst>
            </a:custGeom>
            <a:solidFill>
              <a:srgbClr val="113084"/>
            </a:solidFill>
          </p:spPr>
        </p:sp>
        <p:sp>
          <p:nvSpPr>
            <p:cNvPr id="7" name="TextBox 7"/>
            <p:cNvSpPr txBox="1"/>
            <p:nvPr/>
          </p:nvSpPr>
          <p:spPr>
            <a:xfrm>
              <a:off x="101600" y="-38100"/>
              <a:ext cx="2476772" cy="572569"/>
            </a:xfrm>
            <a:prstGeom prst="rect">
              <a:avLst/>
            </a:prstGeom>
          </p:spPr>
          <p:txBody>
            <a:bodyPr lIns="50800" tIns="50800" rIns="50800" bIns="50800" rtlCol="0" anchor="ctr"/>
            <a:lstStyle/>
            <a:p>
              <a:pPr algn="ctr">
                <a:lnSpc>
                  <a:spcPts val="2100"/>
                </a:lnSpc>
              </a:pPr>
              <a:endParaRPr/>
            </a:p>
          </p:txBody>
        </p:sp>
      </p:grpSp>
      <p:grpSp>
        <p:nvGrpSpPr>
          <p:cNvPr id="9" name="Group 9"/>
          <p:cNvGrpSpPr/>
          <p:nvPr/>
        </p:nvGrpSpPr>
        <p:grpSpPr>
          <a:xfrm>
            <a:off x="13351246" y="1019175"/>
            <a:ext cx="5890499" cy="4871720"/>
            <a:chOff x="0" y="0"/>
            <a:chExt cx="602938" cy="498658"/>
          </a:xfrm>
        </p:grpSpPr>
        <p:sp>
          <p:nvSpPr>
            <p:cNvPr id="10" name="Freeform 10"/>
            <p:cNvSpPr/>
            <p:nvPr/>
          </p:nvSpPr>
          <p:spPr>
            <a:xfrm>
              <a:off x="0" y="0"/>
              <a:ext cx="602938" cy="498658"/>
            </a:xfrm>
            <a:custGeom>
              <a:avLst/>
              <a:gdLst/>
              <a:ahLst/>
              <a:cxnLst/>
              <a:rect l="l" t="t" r="r" b="b"/>
              <a:pathLst>
                <a:path w="602938" h="498658">
                  <a:moveTo>
                    <a:pt x="399738" y="0"/>
                  </a:moveTo>
                  <a:lnTo>
                    <a:pt x="0" y="0"/>
                  </a:lnTo>
                  <a:lnTo>
                    <a:pt x="203200" y="498658"/>
                  </a:lnTo>
                  <a:lnTo>
                    <a:pt x="602938" y="498658"/>
                  </a:lnTo>
                  <a:lnTo>
                    <a:pt x="399738" y="0"/>
                  </a:lnTo>
                  <a:close/>
                </a:path>
              </a:pathLst>
            </a:custGeom>
            <a:solidFill>
              <a:srgbClr val="FFC61A"/>
            </a:solidFill>
          </p:spPr>
        </p:sp>
        <p:sp>
          <p:nvSpPr>
            <p:cNvPr id="11" name="TextBox 11"/>
            <p:cNvSpPr txBox="1"/>
            <p:nvPr/>
          </p:nvSpPr>
          <p:spPr>
            <a:xfrm>
              <a:off x="101600" y="-38100"/>
              <a:ext cx="399738" cy="536758"/>
            </a:xfrm>
            <a:prstGeom prst="rect">
              <a:avLst/>
            </a:prstGeom>
          </p:spPr>
          <p:txBody>
            <a:bodyPr lIns="50800" tIns="50800" rIns="50800" bIns="50800" rtlCol="0" anchor="ctr"/>
            <a:lstStyle/>
            <a:p>
              <a:pPr algn="ctr">
                <a:lnSpc>
                  <a:spcPts val="2100"/>
                </a:lnSpc>
              </a:pPr>
              <a:endParaRPr/>
            </a:p>
          </p:txBody>
        </p:sp>
      </p:gr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295984" y="9258300"/>
            <a:ext cx="16546963" cy="3361711"/>
            <a:chOff x="0" y="0"/>
            <a:chExt cx="3733418" cy="758488"/>
          </a:xfrm>
        </p:grpSpPr>
        <p:sp>
          <p:nvSpPr>
            <p:cNvPr id="3" name="Freeform 3"/>
            <p:cNvSpPr/>
            <p:nvPr/>
          </p:nvSpPr>
          <p:spPr>
            <a:xfrm>
              <a:off x="0" y="0"/>
              <a:ext cx="3733418" cy="758488"/>
            </a:xfrm>
            <a:custGeom>
              <a:avLst/>
              <a:gdLst/>
              <a:ahLst/>
              <a:cxnLst/>
              <a:rect l="l" t="t" r="r" b="b"/>
              <a:pathLst>
                <a:path w="3733418" h="758488">
                  <a:moveTo>
                    <a:pt x="3530218" y="0"/>
                  </a:moveTo>
                  <a:lnTo>
                    <a:pt x="0" y="0"/>
                  </a:lnTo>
                  <a:lnTo>
                    <a:pt x="203200" y="758488"/>
                  </a:lnTo>
                  <a:lnTo>
                    <a:pt x="3733418" y="758488"/>
                  </a:lnTo>
                  <a:lnTo>
                    <a:pt x="3530218" y="0"/>
                  </a:lnTo>
                  <a:close/>
                </a:path>
              </a:pathLst>
            </a:custGeom>
            <a:solidFill>
              <a:srgbClr val="113084"/>
            </a:solidFill>
          </p:spPr>
        </p:sp>
        <p:sp>
          <p:nvSpPr>
            <p:cNvPr id="4" name="TextBox 4"/>
            <p:cNvSpPr txBox="1"/>
            <p:nvPr/>
          </p:nvSpPr>
          <p:spPr>
            <a:xfrm>
              <a:off x="101600" y="-38100"/>
              <a:ext cx="3530218" cy="796588"/>
            </a:xfrm>
            <a:prstGeom prst="rect">
              <a:avLst/>
            </a:prstGeom>
          </p:spPr>
          <p:txBody>
            <a:bodyPr lIns="50800" tIns="50800" rIns="50800" bIns="50800" rtlCol="0" anchor="ctr"/>
            <a:lstStyle/>
            <a:p>
              <a:pPr algn="ctr">
                <a:lnSpc>
                  <a:spcPts val="2100"/>
                </a:lnSpc>
              </a:pPr>
              <a:endParaRPr/>
            </a:p>
          </p:txBody>
        </p:sp>
      </p:grpSp>
      <p:grpSp>
        <p:nvGrpSpPr>
          <p:cNvPr id="5" name="Group 5"/>
          <p:cNvGrpSpPr/>
          <p:nvPr/>
        </p:nvGrpSpPr>
        <p:grpSpPr>
          <a:xfrm>
            <a:off x="-3624857" y="-762830"/>
            <a:ext cx="10811020" cy="14530516"/>
            <a:chOff x="0" y="0"/>
            <a:chExt cx="5075448" cy="6821640"/>
          </a:xfrm>
        </p:grpSpPr>
        <p:sp>
          <p:nvSpPr>
            <p:cNvPr id="6" name="Freeform 6"/>
            <p:cNvSpPr/>
            <p:nvPr/>
          </p:nvSpPr>
          <p:spPr>
            <a:xfrm>
              <a:off x="0" y="0"/>
              <a:ext cx="5075448" cy="6821639"/>
            </a:xfrm>
            <a:custGeom>
              <a:avLst/>
              <a:gdLst/>
              <a:ahLst/>
              <a:cxnLst/>
              <a:rect l="l" t="t" r="r" b="b"/>
              <a:pathLst>
                <a:path w="5075448" h="6821639">
                  <a:moveTo>
                    <a:pt x="3806586" y="0"/>
                  </a:moveTo>
                  <a:lnTo>
                    <a:pt x="1268862" y="0"/>
                  </a:lnTo>
                  <a:lnTo>
                    <a:pt x="0" y="3410820"/>
                  </a:lnTo>
                  <a:lnTo>
                    <a:pt x="1268862" y="6821639"/>
                  </a:lnTo>
                  <a:lnTo>
                    <a:pt x="3806586" y="6821639"/>
                  </a:lnTo>
                  <a:lnTo>
                    <a:pt x="5075448" y="3410820"/>
                  </a:lnTo>
                  <a:close/>
                </a:path>
              </a:pathLst>
            </a:custGeom>
            <a:blipFill>
              <a:blip r:embed="rId3"/>
              <a:stretch>
                <a:fillRect l="-23927" t="-19995" r="-115893"/>
              </a:stretch>
            </a:blipFill>
          </p:spPr>
        </p:sp>
      </p:grpSp>
      <p:grpSp>
        <p:nvGrpSpPr>
          <p:cNvPr id="7" name="Group 7"/>
          <p:cNvGrpSpPr/>
          <p:nvPr/>
        </p:nvGrpSpPr>
        <p:grpSpPr>
          <a:xfrm>
            <a:off x="5017705" y="1753812"/>
            <a:ext cx="1810152" cy="2718778"/>
            <a:chOff x="0" y="0"/>
            <a:chExt cx="408416" cy="613426"/>
          </a:xfrm>
        </p:grpSpPr>
        <p:sp>
          <p:nvSpPr>
            <p:cNvPr id="8" name="Freeform 8"/>
            <p:cNvSpPr/>
            <p:nvPr/>
          </p:nvSpPr>
          <p:spPr>
            <a:xfrm>
              <a:off x="0" y="0"/>
              <a:ext cx="408416" cy="613426"/>
            </a:xfrm>
            <a:custGeom>
              <a:avLst/>
              <a:gdLst/>
              <a:ahLst/>
              <a:cxnLst/>
              <a:rect l="l" t="t" r="r" b="b"/>
              <a:pathLst>
                <a:path w="408416" h="613426">
                  <a:moveTo>
                    <a:pt x="205216" y="0"/>
                  </a:moveTo>
                  <a:lnTo>
                    <a:pt x="0" y="0"/>
                  </a:lnTo>
                  <a:lnTo>
                    <a:pt x="203200" y="613426"/>
                  </a:lnTo>
                  <a:lnTo>
                    <a:pt x="408416" y="613426"/>
                  </a:lnTo>
                  <a:lnTo>
                    <a:pt x="205216" y="0"/>
                  </a:lnTo>
                  <a:close/>
                </a:path>
              </a:pathLst>
            </a:custGeom>
            <a:solidFill>
              <a:srgbClr val="FFC61A"/>
            </a:solidFill>
          </p:spPr>
        </p:sp>
        <p:sp>
          <p:nvSpPr>
            <p:cNvPr id="9" name="TextBox 9"/>
            <p:cNvSpPr txBox="1"/>
            <p:nvPr/>
          </p:nvSpPr>
          <p:spPr>
            <a:xfrm>
              <a:off x="101600" y="-38100"/>
              <a:ext cx="205216" cy="651526"/>
            </a:xfrm>
            <a:prstGeom prst="rect">
              <a:avLst/>
            </a:prstGeom>
          </p:spPr>
          <p:txBody>
            <a:bodyPr lIns="50800" tIns="50800" rIns="50800" bIns="50800" rtlCol="0" anchor="ctr"/>
            <a:lstStyle/>
            <a:p>
              <a:pPr algn="ctr">
                <a:lnSpc>
                  <a:spcPts val="2100"/>
                </a:lnSpc>
              </a:pPr>
              <a:endParaRPr/>
            </a:p>
          </p:txBody>
        </p:sp>
      </p:grpSp>
      <p:sp>
        <p:nvSpPr>
          <p:cNvPr id="10" name="TextBox 10"/>
          <p:cNvSpPr txBox="1"/>
          <p:nvPr/>
        </p:nvSpPr>
        <p:spPr>
          <a:xfrm>
            <a:off x="11658600" y="2931"/>
            <a:ext cx="7787468" cy="1117550"/>
          </a:xfrm>
          <a:prstGeom prst="rect">
            <a:avLst/>
          </a:prstGeom>
        </p:spPr>
        <p:txBody>
          <a:bodyPr lIns="0" tIns="0" rIns="0" bIns="0" rtlCol="0" anchor="t">
            <a:spAutoFit/>
          </a:bodyPr>
          <a:lstStyle/>
          <a:p>
            <a:pPr algn="l">
              <a:lnSpc>
                <a:spcPts val="9600"/>
              </a:lnSpc>
            </a:pPr>
            <a:r>
              <a:rPr lang="en-US" sz="4400" b="1" dirty="0">
                <a:solidFill>
                  <a:srgbClr val="000000"/>
                </a:solidFill>
                <a:latin typeface="Tex Gyre Termes Bold"/>
                <a:ea typeface="Tex Gyre Termes Bold"/>
                <a:cs typeface="Tex Gyre Termes Bold"/>
                <a:sym typeface="Tex Gyre Termes Bold"/>
              </a:rPr>
              <a:t>Introduction</a:t>
            </a:r>
          </a:p>
        </p:txBody>
      </p:sp>
      <p:sp>
        <p:nvSpPr>
          <p:cNvPr id="11" name="TextBox 11"/>
          <p:cNvSpPr txBox="1"/>
          <p:nvPr/>
        </p:nvSpPr>
        <p:spPr>
          <a:xfrm>
            <a:off x="7315200" y="1409700"/>
            <a:ext cx="10058400" cy="4430700"/>
          </a:xfrm>
          <a:prstGeom prst="rect">
            <a:avLst/>
          </a:prstGeom>
        </p:spPr>
        <p:txBody>
          <a:bodyPr wrap="square" lIns="0" tIns="0" rIns="0" bIns="0" rtlCol="0" anchor="t">
            <a:spAutoFit/>
          </a:bodyPr>
          <a:lstStyle/>
          <a:p>
            <a:pPr marL="571500" indent="-571500" algn="just">
              <a:lnSpc>
                <a:spcPts val="5039"/>
              </a:lnSpc>
              <a:buFont typeface="Arial" panose="020B0604020202020204" pitchFamily="34" charset="0"/>
              <a:buChar char="•"/>
            </a:pPr>
            <a:r>
              <a:rPr lang="en-US" sz="2800" dirty="0">
                <a:solidFill>
                  <a:srgbClr val="000000"/>
                </a:solidFill>
                <a:latin typeface="DM Sans"/>
                <a:ea typeface="DM Sans"/>
                <a:cs typeface="DM Sans"/>
                <a:sym typeface="DM Sans"/>
              </a:rPr>
              <a:t>Walmart: World’s dominant multinational retail corporation.</a:t>
            </a:r>
          </a:p>
          <a:p>
            <a:pPr marL="571500" indent="-571500" algn="just">
              <a:lnSpc>
                <a:spcPts val="5039"/>
              </a:lnSpc>
              <a:buFont typeface="Arial" panose="020B0604020202020204" pitchFamily="34" charset="0"/>
              <a:buChar char="•"/>
            </a:pPr>
            <a:r>
              <a:rPr lang="en-US" sz="2800" dirty="0">
                <a:solidFill>
                  <a:srgbClr val="000000"/>
                </a:solidFill>
                <a:latin typeface="DM Sans"/>
                <a:ea typeface="DM Sans"/>
                <a:cs typeface="DM Sans"/>
                <a:sym typeface="DM Sans"/>
              </a:rPr>
              <a:t>Operates 10,500+ stores across 19 countries globally (Walmart, 2025).</a:t>
            </a:r>
          </a:p>
          <a:p>
            <a:pPr marL="571500" indent="-571500" algn="just">
              <a:lnSpc>
                <a:spcPts val="5039"/>
              </a:lnSpc>
              <a:buFont typeface="Arial" panose="020B0604020202020204" pitchFamily="34" charset="0"/>
              <a:buChar char="•"/>
            </a:pPr>
            <a:r>
              <a:rPr lang="en-US" sz="2800" dirty="0">
                <a:solidFill>
                  <a:srgbClr val="000000"/>
                </a:solidFill>
                <a:latin typeface="DM Sans"/>
                <a:ea typeface="DM Sans"/>
                <a:cs typeface="DM Sans"/>
                <a:sym typeface="DM Sans"/>
              </a:rPr>
              <a:t>Core sectors: Grocery, general merchandise, and e-commerce.</a:t>
            </a:r>
          </a:p>
          <a:p>
            <a:pPr marL="571500" indent="-571500" algn="just">
              <a:lnSpc>
                <a:spcPts val="5039"/>
              </a:lnSpc>
              <a:buFont typeface="Arial" panose="020B0604020202020204" pitchFamily="34" charset="0"/>
              <a:buChar char="•"/>
            </a:pPr>
            <a:r>
              <a:rPr lang="en-US" sz="2800" dirty="0">
                <a:solidFill>
                  <a:srgbClr val="000000"/>
                </a:solidFill>
                <a:latin typeface="DM Sans"/>
                <a:ea typeface="DM Sans"/>
                <a:cs typeface="DM Sans"/>
                <a:sym typeface="DM Sans"/>
              </a:rPr>
              <a:t>Analysis covers external, innovation, and global strategy.</a:t>
            </a:r>
          </a:p>
        </p:txBody>
      </p:sp>
      <p:pic>
        <p:nvPicPr>
          <p:cNvPr id="13" name="Picture 12">
            <a:extLst>
              <a:ext uri="{FF2B5EF4-FFF2-40B4-BE49-F238E27FC236}">
                <a16:creationId xmlns:a16="http://schemas.microsoft.com/office/drawing/2014/main" id="{4E2E00DE-876B-2C25-0DAB-69A265090199}"/>
              </a:ext>
            </a:extLst>
          </p:cNvPr>
          <p:cNvPicPr>
            <a:picLocks noChangeAspect="1"/>
          </p:cNvPicPr>
          <p:nvPr/>
        </p:nvPicPr>
        <p:blipFill>
          <a:blip r:embed="rId4"/>
          <a:stretch>
            <a:fillRect/>
          </a:stretch>
        </p:blipFill>
        <p:spPr>
          <a:xfrm>
            <a:off x="8763000" y="5067300"/>
            <a:ext cx="5219700" cy="5219700"/>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3327127"/>
            <a:ext cx="18288000" cy="6959873"/>
            <a:chOff x="0" y="0"/>
            <a:chExt cx="24384000" cy="9279831"/>
          </a:xfrm>
        </p:grpSpPr>
        <p:pic>
          <p:nvPicPr>
            <p:cNvPr id="3" name="Picture 3"/>
            <p:cNvPicPr>
              <a:picLocks noChangeAspect="1"/>
            </p:cNvPicPr>
            <p:nvPr/>
          </p:nvPicPr>
          <p:blipFill>
            <a:blip r:embed="rId3"/>
            <a:srcRect t="17748" b="17748"/>
            <a:stretch>
              <a:fillRect/>
            </a:stretch>
          </p:blipFill>
          <p:spPr>
            <a:xfrm>
              <a:off x="0" y="0"/>
              <a:ext cx="24384000" cy="9279831"/>
            </a:xfrm>
            <a:prstGeom prst="rect">
              <a:avLst/>
            </a:prstGeom>
          </p:spPr>
        </p:pic>
      </p:grpSp>
      <p:grpSp>
        <p:nvGrpSpPr>
          <p:cNvPr id="4" name="Group 4"/>
          <p:cNvGrpSpPr/>
          <p:nvPr/>
        </p:nvGrpSpPr>
        <p:grpSpPr>
          <a:xfrm>
            <a:off x="1295400" y="4881544"/>
            <a:ext cx="7630075" cy="1523973"/>
            <a:chOff x="0" y="0"/>
            <a:chExt cx="1558272" cy="401376"/>
          </a:xfrm>
        </p:grpSpPr>
        <p:sp>
          <p:nvSpPr>
            <p:cNvPr id="5" name="Freeform 5"/>
            <p:cNvSpPr/>
            <p:nvPr/>
          </p:nvSpPr>
          <p:spPr>
            <a:xfrm>
              <a:off x="0" y="0"/>
              <a:ext cx="1558272" cy="401376"/>
            </a:xfrm>
            <a:custGeom>
              <a:avLst/>
              <a:gdLst/>
              <a:ahLst/>
              <a:cxnLst/>
              <a:rect l="l" t="t" r="r" b="b"/>
              <a:pathLst>
                <a:path w="1558272" h="401376">
                  <a:moveTo>
                    <a:pt x="0" y="0"/>
                  </a:moveTo>
                  <a:lnTo>
                    <a:pt x="1558272" y="0"/>
                  </a:lnTo>
                  <a:lnTo>
                    <a:pt x="1558272" y="401376"/>
                  </a:lnTo>
                  <a:lnTo>
                    <a:pt x="0" y="401376"/>
                  </a:lnTo>
                  <a:close/>
                </a:path>
              </a:pathLst>
            </a:custGeom>
            <a:solidFill>
              <a:srgbClr val="FFFFFF"/>
            </a:solidFill>
          </p:spPr>
        </p:sp>
        <p:sp>
          <p:nvSpPr>
            <p:cNvPr id="6" name="TextBox 6"/>
            <p:cNvSpPr txBox="1"/>
            <p:nvPr/>
          </p:nvSpPr>
          <p:spPr>
            <a:xfrm>
              <a:off x="0" y="-38100"/>
              <a:ext cx="1558272" cy="439476"/>
            </a:xfrm>
            <a:prstGeom prst="rect">
              <a:avLst/>
            </a:prstGeom>
          </p:spPr>
          <p:txBody>
            <a:bodyPr lIns="50800" tIns="50800" rIns="50800" bIns="50800" rtlCol="0" anchor="ctr"/>
            <a:lstStyle/>
            <a:p>
              <a:pPr algn="ctr">
                <a:lnSpc>
                  <a:spcPts val="2100"/>
                </a:lnSpc>
              </a:pPr>
              <a:endParaRPr/>
            </a:p>
          </p:txBody>
        </p:sp>
      </p:grpSp>
      <p:grpSp>
        <p:nvGrpSpPr>
          <p:cNvPr id="7" name="Group 7"/>
          <p:cNvGrpSpPr/>
          <p:nvPr/>
        </p:nvGrpSpPr>
        <p:grpSpPr>
          <a:xfrm>
            <a:off x="1143000" y="4076700"/>
            <a:ext cx="1536842" cy="974061"/>
            <a:chOff x="0" y="0"/>
            <a:chExt cx="641193" cy="406393"/>
          </a:xfrm>
        </p:grpSpPr>
        <p:sp>
          <p:nvSpPr>
            <p:cNvPr id="8" name="Freeform 8"/>
            <p:cNvSpPr/>
            <p:nvPr/>
          </p:nvSpPr>
          <p:spPr>
            <a:xfrm>
              <a:off x="0" y="0"/>
              <a:ext cx="641193" cy="406393"/>
            </a:xfrm>
            <a:custGeom>
              <a:avLst/>
              <a:gdLst/>
              <a:ahLst/>
              <a:cxnLst/>
              <a:rect l="l" t="t" r="r" b="b"/>
              <a:pathLst>
                <a:path w="641193" h="406393">
                  <a:moveTo>
                    <a:pt x="203200" y="0"/>
                  </a:moveTo>
                  <a:lnTo>
                    <a:pt x="641193" y="0"/>
                  </a:lnTo>
                  <a:lnTo>
                    <a:pt x="437993" y="406393"/>
                  </a:lnTo>
                  <a:lnTo>
                    <a:pt x="0" y="406393"/>
                  </a:lnTo>
                  <a:lnTo>
                    <a:pt x="203200" y="0"/>
                  </a:lnTo>
                  <a:close/>
                </a:path>
              </a:pathLst>
            </a:custGeom>
            <a:solidFill>
              <a:srgbClr val="113084"/>
            </a:solidFill>
          </p:spPr>
        </p:sp>
        <p:sp>
          <p:nvSpPr>
            <p:cNvPr id="9" name="TextBox 9"/>
            <p:cNvSpPr txBox="1"/>
            <p:nvPr/>
          </p:nvSpPr>
          <p:spPr>
            <a:xfrm>
              <a:off x="101600" y="-57150"/>
              <a:ext cx="437993" cy="463543"/>
            </a:xfrm>
            <a:prstGeom prst="rect">
              <a:avLst/>
            </a:prstGeom>
          </p:spPr>
          <p:txBody>
            <a:bodyPr lIns="50800" tIns="50800" rIns="50800" bIns="50800" rtlCol="0" anchor="ctr"/>
            <a:lstStyle/>
            <a:p>
              <a:pPr algn="ctr">
                <a:lnSpc>
                  <a:spcPts val="3919"/>
                </a:lnSpc>
              </a:pPr>
              <a:r>
                <a:rPr lang="en-US" sz="2799" b="1">
                  <a:solidFill>
                    <a:srgbClr val="FFFFFF"/>
                  </a:solidFill>
                  <a:latin typeface="Tex Gyre Termes Bold"/>
                  <a:ea typeface="Tex Gyre Termes Bold"/>
                  <a:cs typeface="Tex Gyre Termes Bold"/>
                  <a:sym typeface="Tex Gyre Termes Bold"/>
                </a:rPr>
                <a:t>01</a:t>
              </a:r>
            </a:p>
          </p:txBody>
        </p:sp>
      </p:grpSp>
      <p:grpSp>
        <p:nvGrpSpPr>
          <p:cNvPr id="10" name="Group 10"/>
          <p:cNvGrpSpPr/>
          <p:nvPr/>
        </p:nvGrpSpPr>
        <p:grpSpPr>
          <a:xfrm>
            <a:off x="9917901" y="7076501"/>
            <a:ext cx="8370099" cy="1523973"/>
            <a:chOff x="0" y="0"/>
            <a:chExt cx="1558272" cy="401376"/>
          </a:xfrm>
        </p:grpSpPr>
        <p:sp>
          <p:nvSpPr>
            <p:cNvPr id="11" name="Freeform 11"/>
            <p:cNvSpPr/>
            <p:nvPr/>
          </p:nvSpPr>
          <p:spPr>
            <a:xfrm>
              <a:off x="0" y="0"/>
              <a:ext cx="1558272" cy="401376"/>
            </a:xfrm>
            <a:custGeom>
              <a:avLst/>
              <a:gdLst/>
              <a:ahLst/>
              <a:cxnLst/>
              <a:rect l="l" t="t" r="r" b="b"/>
              <a:pathLst>
                <a:path w="1558272" h="401376">
                  <a:moveTo>
                    <a:pt x="0" y="0"/>
                  </a:moveTo>
                  <a:lnTo>
                    <a:pt x="1558272" y="0"/>
                  </a:lnTo>
                  <a:lnTo>
                    <a:pt x="1558272" y="401376"/>
                  </a:lnTo>
                  <a:lnTo>
                    <a:pt x="0" y="401376"/>
                  </a:lnTo>
                  <a:close/>
                </a:path>
              </a:pathLst>
            </a:custGeom>
            <a:solidFill>
              <a:srgbClr val="FFFFFF"/>
            </a:solidFill>
          </p:spPr>
        </p:sp>
        <p:sp>
          <p:nvSpPr>
            <p:cNvPr id="12" name="TextBox 12"/>
            <p:cNvSpPr txBox="1"/>
            <p:nvPr/>
          </p:nvSpPr>
          <p:spPr>
            <a:xfrm>
              <a:off x="0" y="-38100"/>
              <a:ext cx="1558272" cy="439476"/>
            </a:xfrm>
            <a:prstGeom prst="rect">
              <a:avLst/>
            </a:prstGeom>
          </p:spPr>
          <p:txBody>
            <a:bodyPr lIns="50800" tIns="50800" rIns="50800" bIns="50800" rtlCol="0" anchor="ctr"/>
            <a:lstStyle/>
            <a:p>
              <a:pPr algn="ctr">
                <a:lnSpc>
                  <a:spcPts val="2100"/>
                </a:lnSpc>
              </a:pPr>
              <a:endParaRPr/>
            </a:p>
          </p:txBody>
        </p:sp>
      </p:grpSp>
      <p:grpSp>
        <p:nvGrpSpPr>
          <p:cNvPr id="13" name="Group 13"/>
          <p:cNvGrpSpPr/>
          <p:nvPr/>
        </p:nvGrpSpPr>
        <p:grpSpPr>
          <a:xfrm>
            <a:off x="1371600" y="7076501"/>
            <a:ext cx="7553875" cy="1523973"/>
            <a:chOff x="0" y="0"/>
            <a:chExt cx="1558272" cy="401376"/>
          </a:xfrm>
        </p:grpSpPr>
        <p:sp>
          <p:nvSpPr>
            <p:cNvPr id="14" name="Freeform 14"/>
            <p:cNvSpPr/>
            <p:nvPr/>
          </p:nvSpPr>
          <p:spPr>
            <a:xfrm>
              <a:off x="0" y="0"/>
              <a:ext cx="1558272" cy="401376"/>
            </a:xfrm>
            <a:custGeom>
              <a:avLst/>
              <a:gdLst/>
              <a:ahLst/>
              <a:cxnLst/>
              <a:rect l="l" t="t" r="r" b="b"/>
              <a:pathLst>
                <a:path w="1558272" h="401376">
                  <a:moveTo>
                    <a:pt x="0" y="0"/>
                  </a:moveTo>
                  <a:lnTo>
                    <a:pt x="1558272" y="0"/>
                  </a:lnTo>
                  <a:lnTo>
                    <a:pt x="1558272" y="401376"/>
                  </a:lnTo>
                  <a:lnTo>
                    <a:pt x="0" y="401376"/>
                  </a:lnTo>
                  <a:close/>
                </a:path>
              </a:pathLst>
            </a:custGeom>
            <a:solidFill>
              <a:srgbClr val="FFFFFF"/>
            </a:solidFill>
          </p:spPr>
        </p:sp>
        <p:sp>
          <p:nvSpPr>
            <p:cNvPr id="15" name="TextBox 15"/>
            <p:cNvSpPr txBox="1"/>
            <p:nvPr/>
          </p:nvSpPr>
          <p:spPr>
            <a:xfrm>
              <a:off x="0" y="-38100"/>
              <a:ext cx="1558272" cy="439476"/>
            </a:xfrm>
            <a:prstGeom prst="rect">
              <a:avLst/>
            </a:prstGeom>
          </p:spPr>
          <p:txBody>
            <a:bodyPr lIns="50800" tIns="50800" rIns="50800" bIns="50800" rtlCol="0" anchor="ctr"/>
            <a:lstStyle/>
            <a:p>
              <a:pPr algn="ctr">
                <a:lnSpc>
                  <a:spcPts val="2100"/>
                </a:lnSpc>
              </a:pPr>
              <a:endParaRPr/>
            </a:p>
          </p:txBody>
        </p:sp>
      </p:grpSp>
      <p:grpSp>
        <p:nvGrpSpPr>
          <p:cNvPr id="16" name="Group 16"/>
          <p:cNvGrpSpPr/>
          <p:nvPr/>
        </p:nvGrpSpPr>
        <p:grpSpPr>
          <a:xfrm>
            <a:off x="990600" y="6515100"/>
            <a:ext cx="1536842" cy="1111041"/>
            <a:chOff x="0" y="-45548"/>
            <a:chExt cx="641193" cy="463543"/>
          </a:xfrm>
        </p:grpSpPr>
        <p:sp>
          <p:nvSpPr>
            <p:cNvPr id="17" name="Freeform 17"/>
            <p:cNvSpPr/>
            <p:nvPr/>
          </p:nvSpPr>
          <p:spPr>
            <a:xfrm>
              <a:off x="0" y="0"/>
              <a:ext cx="641193" cy="406393"/>
            </a:xfrm>
            <a:custGeom>
              <a:avLst/>
              <a:gdLst/>
              <a:ahLst/>
              <a:cxnLst/>
              <a:rect l="l" t="t" r="r" b="b"/>
              <a:pathLst>
                <a:path w="641193" h="406393">
                  <a:moveTo>
                    <a:pt x="203200" y="0"/>
                  </a:moveTo>
                  <a:lnTo>
                    <a:pt x="641193" y="0"/>
                  </a:lnTo>
                  <a:lnTo>
                    <a:pt x="437993" y="406393"/>
                  </a:lnTo>
                  <a:lnTo>
                    <a:pt x="0" y="406393"/>
                  </a:lnTo>
                  <a:lnTo>
                    <a:pt x="203200" y="0"/>
                  </a:lnTo>
                  <a:close/>
                </a:path>
              </a:pathLst>
            </a:custGeom>
            <a:solidFill>
              <a:srgbClr val="113084"/>
            </a:solidFill>
          </p:spPr>
        </p:sp>
        <p:sp>
          <p:nvSpPr>
            <p:cNvPr id="18" name="TextBox 18"/>
            <p:cNvSpPr txBox="1"/>
            <p:nvPr/>
          </p:nvSpPr>
          <p:spPr>
            <a:xfrm>
              <a:off x="89060" y="-45548"/>
              <a:ext cx="437993" cy="463543"/>
            </a:xfrm>
            <a:prstGeom prst="rect">
              <a:avLst/>
            </a:prstGeom>
          </p:spPr>
          <p:txBody>
            <a:bodyPr lIns="50800" tIns="50800" rIns="50800" bIns="50800" rtlCol="0" anchor="ctr"/>
            <a:lstStyle/>
            <a:p>
              <a:pPr algn="ctr">
                <a:lnSpc>
                  <a:spcPts val="3919"/>
                </a:lnSpc>
              </a:pPr>
              <a:r>
                <a:rPr lang="en-US" sz="2799" b="1" dirty="0">
                  <a:solidFill>
                    <a:srgbClr val="FFFFFF"/>
                  </a:solidFill>
                  <a:latin typeface="Tex Gyre Termes Bold"/>
                  <a:ea typeface="Tex Gyre Termes Bold"/>
                  <a:cs typeface="Tex Gyre Termes Bold"/>
                  <a:sym typeface="Tex Gyre Termes Bold"/>
                </a:rPr>
                <a:t>02</a:t>
              </a:r>
            </a:p>
          </p:txBody>
        </p:sp>
      </p:grpSp>
      <p:grpSp>
        <p:nvGrpSpPr>
          <p:cNvPr id="19" name="Group 19"/>
          <p:cNvGrpSpPr/>
          <p:nvPr/>
        </p:nvGrpSpPr>
        <p:grpSpPr>
          <a:xfrm>
            <a:off x="9917901" y="4881544"/>
            <a:ext cx="8370099" cy="1523973"/>
            <a:chOff x="0" y="0"/>
            <a:chExt cx="1558272" cy="401376"/>
          </a:xfrm>
        </p:grpSpPr>
        <p:sp>
          <p:nvSpPr>
            <p:cNvPr id="20" name="Freeform 20"/>
            <p:cNvSpPr/>
            <p:nvPr/>
          </p:nvSpPr>
          <p:spPr>
            <a:xfrm>
              <a:off x="0" y="0"/>
              <a:ext cx="1558272" cy="401376"/>
            </a:xfrm>
            <a:custGeom>
              <a:avLst/>
              <a:gdLst/>
              <a:ahLst/>
              <a:cxnLst/>
              <a:rect l="l" t="t" r="r" b="b"/>
              <a:pathLst>
                <a:path w="1558272" h="401376">
                  <a:moveTo>
                    <a:pt x="0" y="0"/>
                  </a:moveTo>
                  <a:lnTo>
                    <a:pt x="1558272" y="0"/>
                  </a:lnTo>
                  <a:lnTo>
                    <a:pt x="1558272" y="401376"/>
                  </a:lnTo>
                  <a:lnTo>
                    <a:pt x="0" y="401376"/>
                  </a:lnTo>
                  <a:close/>
                </a:path>
              </a:pathLst>
            </a:custGeom>
            <a:solidFill>
              <a:srgbClr val="FFFFFF"/>
            </a:solidFill>
          </p:spPr>
        </p:sp>
        <p:sp>
          <p:nvSpPr>
            <p:cNvPr id="21" name="TextBox 21"/>
            <p:cNvSpPr txBox="1"/>
            <p:nvPr/>
          </p:nvSpPr>
          <p:spPr>
            <a:xfrm>
              <a:off x="0" y="-38100"/>
              <a:ext cx="1558272" cy="439476"/>
            </a:xfrm>
            <a:prstGeom prst="rect">
              <a:avLst/>
            </a:prstGeom>
          </p:spPr>
          <p:txBody>
            <a:bodyPr lIns="50800" tIns="50800" rIns="50800" bIns="50800" rtlCol="0" anchor="ctr"/>
            <a:lstStyle/>
            <a:p>
              <a:pPr algn="ctr">
                <a:lnSpc>
                  <a:spcPts val="2100"/>
                </a:lnSpc>
              </a:pPr>
              <a:endParaRPr/>
            </a:p>
          </p:txBody>
        </p:sp>
      </p:grpSp>
      <p:grpSp>
        <p:nvGrpSpPr>
          <p:cNvPr id="22" name="Group 22"/>
          <p:cNvGrpSpPr/>
          <p:nvPr/>
        </p:nvGrpSpPr>
        <p:grpSpPr>
          <a:xfrm>
            <a:off x="9362525" y="4429314"/>
            <a:ext cx="1536842" cy="974061"/>
            <a:chOff x="0" y="0"/>
            <a:chExt cx="641193" cy="406393"/>
          </a:xfrm>
        </p:grpSpPr>
        <p:sp>
          <p:nvSpPr>
            <p:cNvPr id="23" name="Freeform 23"/>
            <p:cNvSpPr/>
            <p:nvPr/>
          </p:nvSpPr>
          <p:spPr>
            <a:xfrm>
              <a:off x="0" y="0"/>
              <a:ext cx="641193" cy="406393"/>
            </a:xfrm>
            <a:custGeom>
              <a:avLst/>
              <a:gdLst/>
              <a:ahLst/>
              <a:cxnLst/>
              <a:rect l="l" t="t" r="r" b="b"/>
              <a:pathLst>
                <a:path w="641193" h="406393">
                  <a:moveTo>
                    <a:pt x="203200" y="0"/>
                  </a:moveTo>
                  <a:lnTo>
                    <a:pt x="641193" y="0"/>
                  </a:lnTo>
                  <a:lnTo>
                    <a:pt x="437993" y="406393"/>
                  </a:lnTo>
                  <a:lnTo>
                    <a:pt x="0" y="406393"/>
                  </a:lnTo>
                  <a:lnTo>
                    <a:pt x="203200" y="0"/>
                  </a:lnTo>
                  <a:close/>
                </a:path>
              </a:pathLst>
            </a:custGeom>
            <a:solidFill>
              <a:srgbClr val="113084"/>
            </a:solidFill>
          </p:spPr>
        </p:sp>
        <p:sp>
          <p:nvSpPr>
            <p:cNvPr id="24" name="TextBox 24"/>
            <p:cNvSpPr txBox="1"/>
            <p:nvPr/>
          </p:nvSpPr>
          <p:spPr>
            <a:xfrm>
              <a:off x="101600" y="-57150"/>
              <a:ext cx="437993" cy="463543"/>
            </a:xfrm>
            <a:prstGeom prst="rect">
              <a:avLst/>
            </a:prstGeom>
          </p:spPr>
          <p:txBody>
            <a:bodyPr lIns="50800" tIns="50800" rIns="50800" bIns="50800" rtlCol="0" anchor="ctr"/>
            <a:lstStyle/>
            <a:p>
              <a:pPr algn="ctr">
                <a:lnSpc>
                  <a:spcPts val="3919"/>
                </a:lnSpc>
              </a:pPr>
              <a:r>
                <a:rPr lang="en-US" sz="2799" b="1">
                  <a:solidFill>
                    <a:srgbClr val="FFFFFF"/>
                  </a:solidFill>
                  <a:latin typeface="Tex Gyre Termes Bold"/>
                  <a:ea typeface="Tex Gyre Termes Bold"/>
                  <a:cs typeface="Tex Gyre Termes Bold"/>
                  <a:sym typeface="Tex Gyre Termes Bold"/>
                </a:rPr>
                <a:t>03</a:t>
              </a:r>
            </a:p>
          </p:txBody>
        </p:sp>
      </p:grpSp>
      <p:grpSp>
        <p:nvGrpSpPr>
          <p:cNvPr id="25" name="Group 25"/>
          <p:cNvGrpSpPr/>
          <p:nvPr/>
        </p:nvGrpSpPr>
        <p:grpSpPr>
          <a:xfrm>
            <a:off x="9362525" y="6624271"/>
            <a:ext cx="1536842" cy="974061"/>
            <a:chOff x="0" y="0"/>
            <a:chExt cx="641193" cy="406393"/>
          </a:xfrm>
        </p:grpSpPr>
        <p:sp>
          <p:nvSpPr>
            <p:cNvPr id="26" name="Freeform 26"/>
            <p:cNvSpPr/>
            <p:nvPr/>
          </p:nvSpPr>
          <p:spPr>
            <a:xfrm>
              <a:off x="0" y="0"/>
              <a:ext cx="641193" cy="406393"/>
            </a:xfrm>
            <a:custGeom>
              <a:avLst/>
              <a:gdLst/>
              <a:ahLst/>
              <a:cxnLst/>
              <a:rect l="l" t="t" r="r" b="b"/>
              <a:pathLst>
                <a:path w="641193" h="406393">
                  <a:moveTo>
                    <a:pt x="203200" y="0"/>
                  </a:moveTo>
                  <a:lnTo>
                    <a:pt x="641193" y="0"/>
                  </a:lnTo>
                  <a:lnTo>
                    <a:pt x="437993" y="406393"/>
                  </a:lnTo>
                  <a:lnTo>
                    <a:pt x="0" y="406393"/>
                  </a:lnTo>
                  <a:lnTo>
                    <a:pt x="203200" y="0"/>
                  </a:lnTo>
                  <a:close/>
                </a:path>
              </a:pathLst>
            </a:custGeom>
            <a:solidFill>
              <a:srgbClr val="113084"/>
            </a:solidFill>
          </p:spPr>
        </p:sp>
        <p:sp>
          <p:nvSpPr>
            <p:cNvPr id="27" name="TextBox 27"/>
            <p:cNvSpPr txBox="1"/>
            <p:nvPr/>
          </p:nvSpPr>
          <p:spPr>
            <a:xfrm>
              <a:off x="101600" y="-57150"/>
              <a:ext cx="437993" cy="463543"/>
            </a:xfrm>
            <a:prstGeom prst="rect">
              <a:avLst/>
            </a:prstGeom>
          </p:spPr>
          <p:txBody>
            <a:bodyPr lIns="50800" tIns="50800" rIns="50800" bIns="50800" rtlCol="0" anchor="ctr"/>
            <a:lstStyle/>
            <a:p>
              <a:pPr algn="ctr">
                <a:lnSpc>
                  <a:spcPts val="3919"/>
                </a:lnSpc>
              </a:pPr>
              <a:r>
                <a:rPr lang="en-US" sz="2799" b="1">
                  <a:solidFill>
                    <a:srgbClr val="FFFFFF"/>
                  </a:solidFill>
                  <a:latin typeface="Tex Gyre Termes Bold"/>
                  <a:ea typeface="Tex Gyre Termes Bold"/>
                  <a:cs typeface="Tex Gyre Termes Bold"/>
                  <a:sym typeface="Tex Gyre Termes Bold"/>
                </a:rPr>
                <a:t>04</a:t>
              </a:r>
            </a:p>
          </p:txBody>
        </p:sp>
      </p:grpSp>
      <p:grpSp>
        <p:nvGrpSpPr>
          <p:cNvPr id="28" name="Group 28"/>
          <p:cNvGrpSpPr/>
          <p:nvPr/>
        </p:nvGrpSpPr>
        <p:grpSpPr>
          <a:xfrm>
            <a:off x="15225759" y="0"/>
            <a:ext cx="4154479" cy="1028700"/>
            <a:chOff x="0" y="0"/>
            <a:chExt cx="1974652" cy="488948"/>
          </a:xfrm>
        </p:grpSpPr>
        <p:sp>
          <p:nvSpPr>
            <p:cNvPr id="29" name="Freeform 29"/>
            <p:cNvSpPr/>
            <p:nvPr/>
          </p:nvSpPr>
          <p:spPr>
            <a:xfrm>
              <a:off x="0" y="0"/>
              <a:ext cx="1974652" cy="488948"/>
            </a:xfrm>
            <a:custGeom>
              <a:avLst/>
              <a:gdLst/>
              <a:ahLst/>
              <a:cxnLst/>
              <a:rect l="l" t="t" r="r" b="b"/>
              <a:pathLst>
                <a:path w="1974652" h="488948">
                  <a:moveTo>
                    <a:pt x="203200" y="0"/>
                  </a:moveTo>
                  <a:lnTo>
                    <a:pt x="1974652" y="0"/>
                  </a:lnTo>
                  <a:lnTo>
                    <a:pt x="1771452" y="488948"/>
                  </a:lnTo>
                  <a:lnTo>
                    <a:pt x="0" y="488948"/>
                  </a:lnTo>
                  <a:lnTo>
                    <a:pt x="203200" y="0"/>
                  </a:lnTo>
                  <a:close/>
                </a:path>
              </a:pathLst>
            </a:custGeom>
            <a:solidFill>
              <a:srgbClr val="FFC61A"/>
            </a:solidFill>
          </p:spPr>
        </p:sp>
        <p:sp>
          <p:nvSpPr>
            <p:cNvPr id="30" name="TextBox 30"/>
            <p:cNvSpPr txBox="1"/>
            <p:nvPr/>
          </p:nvSpPr>
          <p:spPr>
            <a:xfrm>
              <a:off x="101600" y="-38100"/>
              <a:ext cx="1771452" cy="527048"/>
            </a:xfrm>
            <a:prstGeom prst="rect">
              <a:avLst/>
            </a:prstGeom>
          </p:spPr>
          <p:txBody>
            <a:bodyPr lIns="50800" tIns="50800" rIns="50800" bIns="50800" rtlCol="0" anchor="ctr"/>
            <a:lstStyle/>
            <a:p>
              <a:pPr algn="ctr">
                <a:lnSpc>
                  <a:spcPts val="2100"/>
                </a:lnSpc>
              </a:pPr>
              <a:endParaRPr/>
            </a:p>
          </p:txBody>
        </p:sp>
      </p:grpSp>
      <p:grpSp>
        <p:nvGrpSpPr>
          <p:cNvPr id="31" name="Group 31"/>
          <p:cNvGrpSpPr/>
          <p:nvPr/>
        </p:nvGrpSpPr>
        <p:grpSpPr>
          <a:xfrm>
            <a:off x="-1700943" y="2812777"/>
            <a:ext cx="4154479" cy="1028700"/>
            <a:chOff x="0" y="0"/>
            <a:chExt cx="1974652" cy="488948"/>
          </a:xfrm>
        </p:grpSpPr>
        <p:sp>
          <p:nvSpPr>
            <p:cNvPr id="32" name="Freeform 32"/>
            <p:cNvSpPr/>
            <p:nvPr/>
          </p:nvSpPr>
          <p:spPr>
            <a:xfrm>
              <a:off x="0" y="0"/>
              <a:ext cx="1974652" cy="488948"/>
            </a:xfrm>
            <a:custGeom>
              <a:avLst/>
              <a:gdLst/>
              <a:ahLst/>
              <a:cxnLst/>
              <a:rect l="l" t="t" r="r" b="b"/>
              <a:pathLst>
                <a:path w="1974652" h="488948">
                  <a:moveTo>
                    <a:pt x="203200" y="0"/>
                  </a:moveTo>
                  <a:lnTo>
                    <a:pt x="1974652" y="0"/>
                  </a:lnTo>
                  <a:lnTo>
                    <a:pt x="1771452" y="488948"/>
                  </a:lnTo>
                  <a:lnTo>
                    <a:pt x="0" y="488948"/>
                  </a:lnTo>
                  <a:lnTo>
                    <a:pt x="203200" y="0"/>
                  </a:lnTo>
                  <a:close/>
                </a:path>
              </a:pathLst>
            </a:custGeom>
            <a:solidFill>
              <a:srgbClr val="FFC61A"/>
            </a:solidFill>
          </p:spPr>
        </p:sp>
        <p:sp>
          <p:nvSpPr>
            <p:cNvPr id="33" name="TextBox 33"/>
            <p:cNvSpPr txBox="1"/>
            <p:nvPr/>
          </p:nvSpPr>
          <p:spPr>
            <a:xfrm>
              <a:off x="101600" y="-38100"/>
              <a:ext cx="1771452" cy="527048"/>
            </a:xfrm>
            <a:prstGeom prst="rect">
              <a:avLst/>
            </a:prstGeom>
          </p:spPr>
          <p:txBody>
            <a:bodyPr lIns="50800" tIns="50800" rIns="50800" bIns="50800" rtlCol="0" anchor="ctr"/>
            <a:lstStyle/>
            <a:p>
              <a:pPr algn="ctr">
                <a:lnSpc>
                  <a:spcPts val="2100"/>
                </a:lnSpc>
              </a:pPr>
              <a:endParaRPr/>
            </a:p>
          </p:txBody>
        </p:sp>
      </p:grpSp>
      <p:sp>
        <p:nvSpPr>
          <p:cNvPr id="34" name="TextBox 34"/>
          <p:cNvSpPr txBox="1"/>
          <p:nvPr/>
        </p:nvSpPr>
        <p:spPr>
          <a:xfrm>
            <a:off x="2971800" y="0"/>
            <a:ext cx="12275734" cy="1081578"/>
          </a:xfrm>
          <a:prstGeom prst="rect">
            <a:avLst/>
          </a:prstGeom>
        </p:spPr>
        <p:txBody>
          <a:bodyPr wrap="square" lIns="0" tIns="0" rIns="0" bIns="0" rtlCol="0" anchor="t">
            <a:spAutoFit/>
          </a:bodyPr>
          <a:lstStyle/>
          <a:p>
            <a:pPr algn="ctr">
              <a:lnSpc>
                <a:spcPts val="9600"/>
              </a:lnSpc>
            </a:pPr>
            <a:r>
              <a:rPr lang="en-US" sz="4400" b="1" dirty="0">
                <a:solidFill>
                  <a:srgbClr val="113084"/>
                </a:solidFill>
                <a:latin typeface="Tex Gyre Termes Bold"/>
                <a:ea typeface="Tex Gyre Termes Bold"/>
                <a:cs typeface="Tex Gyre Termes Bold"/>
                <a:sym typeface="Tex Gyre Termes Bold"/>
              </a:rPr>
              <a:t>External Environment Analysis</a:t>
            </a:r>
          </a:p>
        </p:txBody>
      </p:sp>
      <p:sp>
        <p:nvSpPr>
          <p:cNvPr id="35" name="TextBox 35"/>
          <p:cNvSpPr txBox="1"/>
          <p:nvPr/>
        </p:nvSpPr>
        <p:spPr>
          <a:xfrm>
            <a:off x="1676400" y="5204303"/>
            <a:ext cx="6640371" cy="902683"/>
          </a:xfrm>
          <a:prstGeom prst="rect">
            <a:avLst/>
          </a:prstGeom>
        </p:spPr>
        <p:txBody>
          <a:bodyPr wrap="square" lIns="0" tIns="0" rIns="0" bIns="0" rtlCol="0" anchor="t">
            <a:spAutoFit/>
          </a:bodyPr>
          <a:lstStyle/>
          <a:p>
            <a:pPr algn="l">
              <a:lnSpc>
                <a:spcPts val="3519"/>
              </a:lnSpc>
            </a:pPr>
            <a:r>
              <a:rPr lang="en-US" sz="3199" dirty="0">
                <a:solidFill>
                  <a:srgbClr val="000000"/>
                </a:solidFill>
                <a:latin typeface="DM Sans"/>
                <a:ea typeface="DM Sans"/>
                <a:cs typeface="DM Sans"/>
                <a:sym typeface="DM Sans"/>
              </a:rPr>
              <a:t>Political: Navigating complex trade policies and geopolitical tensions.</a:t>
            </a:r>
          </a:p>
        </p:txBody>
      </p:sp>
      <p:sp>
        <p:nvSpPr>
          <p:cNvPr id="36" name="TextBox 36"/>
          <p:cNvSpPr txBox="1"/>
          <p:nvPr/>
        </p:nvSpPr>
        <p:spPr>
          <a:xfrm>
            <a:off x="2286000" y="7124700"/>
            <a:ext cx="7010399" cy="1351524"/>
          </a:xfrm>
          <a:prstGeom prst="rect">
            <a:avLst/>
          </a:prstGeom>
        </p:spPr>
        <p:txBody>
          <a:bodyPr wrap="square" lIns="0" tIns="0" rIns="0" bIns="0" rtlCol="0" anchor="t">
            <a:spAutoFit/>
          </a:bodyPr>
          <a:lstStyle/>
          <a:p>
            <a:pPr algn="l">
              <a:lnSpc>
                <a:spcPts val="3519"/>
              </a:lnSpc>
            </a:pPr>
            <a:r>
              <a:rPr lang="en-US" sz="2800" dirty="0">
                <a:solidFill>
                  <a:srgbClr val="000000"/>
                </a:solidFill>
                <a:latin typeface="DM Sans"/>
                <a:ea typeface="DM Sans"/>
                <a:cs typeface="DM Sans"/>
                <a:sym typeface="DM Sans"/>
              </a:rPr>
              <a:t>Social: Surging demand for value and seamless omnichannel experiences (</a:t>
            </a:r>
            <a:r>
              <a:rPr lang="en-US" sz="2800" dirty="0" err="1">
                <a:solidFill>
                  <a:srgbClr val="000000"/>
                </a:solidFill>
                <a:latin typeface="DM Sans"/>
                <a:ea typeface="DM Sans"/>
                <a:cs typeface="DM Sans"/>
                <a:sym typeface="DM Sans"/>
              </a:rPr>
              <a:t>Buchdadi</a:t>
            </a:r>
            <a:r>
              <a:rPr lang="en-US" sz="2800" dirty="0">
                <a:solidFill>
                  <a:srgbClr val="000000"/>
                </a:solidFill>
                <a:latin typeface="DM Sans"/>
                <a:ea typeface="DM Sans"/>
                <a:cs typeface="DM Sans"/>
                <a:sym typeface="DM Sans"/>
              </a:rPr>
              <a:t>, 2024).</a:t>
            </a:r>
          </a:p>
        </p:txBody>
      </p:sp>
      <p:sp>
        <p:nvSpPr>
          <p:cNvPr id="37" name="TextBox 37"/>
          <p:cNvSpPr txBox="1"/>
          <p:nvPr/>
        </p:nvSpPr>
        <p:spPr>
          <a:xfrm>
            <a:off x="10783856" y="4914900"/>
            <a:ext cx="7504144" cy="1336904"/>
          </a:xfrm>
          <a:prstGeom prst="rect">
            <a:avLst/>
          </a:prstGeom>
        </p:spPr>
        <p:txBody>
          <a:bodyPr wrap="square" lIns="0" tIns="0" rIns="0" bIns="0" rtlCol="0" anchor="t">
            <a:spAutoFit/>
          </a:bodyPr>
          <a:lstStyle/>
          <a:p>
            <a:pPr algn="l">
              <a:lnSpc>
                <a:spcPts val="3519"/>
              </a:lnSpc>
            </a:pPr>
            <a:r>
              <a:rPr lang="en-US" sz="2800" dirty="0">
                <a:solidFill>
                  <a:srgbClr val="000000"/>
                </a:solidFill>
                <a:latin typeface="DM Sans"/>
                <a:ea typeface="DM Sans"/>
                <a:cs typeface="DM Sans"/>
                <a:sym typeface="DM Sans"/>
              </a:rPr>
              <a:t>Economic: Persistent inflationary pressures affecting cost-conscious consumers (Brown and Tabassum, 2026).</a:t>
            </a:r>
          </a:p>
        </p:txBody>
      </p:sp>
      <p:sp>
        <p:nvSpPr>
          <p:cNvPr id="38" name="TextBox 38"/>
          <p:cNvSpPr txBox="1"/>
          <p:nvPr/>
        </p:nvSpPr>
        <p:spPr>
          <a:xfrm>
            <a:off x="10591800" y="7353300"/>
            <a:ext cx="7391400" cy="888064"/>
          </a:xfrm>
          <a:prstGeom prst="rect">
            <a:avLst/>
          </a:prstGeom>
        </p:spPr>
        <p:txBody>
          <a:bodyPr wrap="square" lIns="0" tIns="0" rIns="0" bIns="0" rtlCol="0" anchor="t">
            <a:spAutoFit/>
          </a:bodyPr>
          <a:lstStyle/>
          <a:p>
            <a:pPr algn="just">
              <a:lnSpc>
                <a:spcPts val="3519"/>
              </a:lnSpc>
            </a:pPr>
            <a:r>
              <a:rPr lang="en-US" sz="2800" dirty="0">
                <a:solidFill>
                  <a:srgbClr val="000000"/>
                </a:solidFill>
                <a:latin typeface="DM Sans"/>
                <a:ea typeface="DM Sans"/>
                <a:cs typeface="DM Sans"/>
                <a:sym typeface="DM Sans"/>
              </a:rPr>
              <a:t>Technological: AI-powered supply chain and cashier-less store innovations.</a:t>
            </a:r>
          </a:p>
        </p:txBody>
      </p:sp>
      <p:sp>
        <p:nvSpPr>
          <p:cNvPr id="42" name="TextBox 34">
            <a:extLst>
              <a:ext uri="{FF2B5EF4-FFF2-40B4-BE49-F238E27FC236}">
                <a16:creationId xmlns:a16="http://schemas.microsoft.com/office/drawing/2014/main" id="{C50508C7-A96A-5107-B82E-AF20577F9B87}"/>
              </a:ext>
            </a:extLst>
          </p:cNvPr>
          <p:cNvSpPr txBox="1"/>
          <p:nvPr/>
        </p:nvSpPr>
        <p:spPr>
          <a:xfrm>
            <a:off x="2971800" y="800100"/>
            <a:ext cx="12275734" cy="1081578"/>
          </a:xfrm>
          <a:prstGeom prst="rect">
            <a:avLst/>
          </a:prstGeom>
        </p:spPr>
        <p:txBody>
          <a:bodyPr wrap="square" lIns="0" tIns="0" rIns="0" bIns="0" rtlCol="0" anchor="t">
            <a:spAutoFit/>
          </a:bodyPr>
          <a:lstStyle/>
          <a:p>
            <a:pPr algn="ctr">
              <a:lnSpc>
                <a:spcPts val="9600"/>
              </a:lnSpc>
            </a:pPr>
            <a:r>
              <a:rPr lang="en-US" sz="3600" b="1" dirty="0">
                <a:solidFill>
                  <a:srgbClr val="113084"/>
                </a:solidFill>
                <a:latin typeface="Tex Gyre Termes Bold"/>
                <a:ea typeface="Tex Gyre Termes Bold"/>
                <a:cs typeface="Tex Gyre Termes Bold"/>
                <a:sym typeface="Tex Gyre Termes Bold"/>
              </a:rPr>
              <a:t>PEST Analysis</a:t>
            </a:r>
          </a:p>
        </p:txBody>
      </p:sp>
      <p:pic>
        <p:nvPicPr>
          <p:cNvPr id="46" name="Picture 45">
            <a:extLst>
              <a:ext uri="{FF2B5EF4-FFF2-40B4-BE49-F238E27FC236}">
                <a16:creationId xmlns:a16="http://schemas.microsoft.com/office/drawing/2014/main" id="{330C2665-714A-256A-2838-4E3E3D26630B}"/>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6596" b="90000" l="8667" r="91889">
                        <a14:foregroundMark x1="45333" y1="6702" x2="52444" y2="6915"/>
                        <a14:foregroundMark x1="8667" y1="43617" x2="8667" y2="48830"/>
                        <a14:foregroundMark x1="27889" y1="64787" x2="49222" y2="64255"/>
                        <a14:foregroundMark x1="49222" y1="64255" x2="73222" y2="64255"/>
                        <a14:foregroundMark x1="71111" y1="64043" x2="28889" y2="68191"/>
                        <a14:foregroundMark x1="70778" y1="63511" x2="51667" y2="69255"/>
                        <a14:foregroundMark x1="90778" y1="45213" x2="90778" y2="45213"/>
                        <a14:foregroundMark x1="91889" y1="42021" x2="91889" y2="42021"/>
                      </a14:backgroundRemoval>
                    </a14:imgEffect>
                  </a14:imgLayer>
                </a14:imgProps>
              </a:ext>
            </a:extLst>
          </a:blip>
          <a:stretch>
            <a:fillRect/>
          </a:stretch>
        </p:blipFill>
        <p:spPr>
          <a:xfrm>
            <a:off x="838200" y="266700"/>
            <a:ext cx="2566075" cy="2680123"/>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113084"/>
        </a:solidFill>
        <a:effectLst/>
      </p:bgPr>
    </p:bg>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9ACD55AE-F618-AAFE-42F8-5B99E1F5B723}"/>
              </a:ext>
            </a:extLst>
          </p:cNvPr>
          <p:cNvSpPr/>
          <p:nvPr/>
        </p:nvSpPr>
        <p:spPr>
          <a:xfrm>
            <a:off x="8264769" y="-2705100"/>
            <a:ext cx="10058400" cy="10058400"/>
          </a:xfrm>
          <a:prstGeom prst="rect">
            <a:avLst/>
          </a:prstGeom>
          <a:blipFill dpi="0"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a:stretch>
              <a:fillRect t="27370" b="27370"/>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grpSp>
        <p:nvGrpSpPr>
          <p:cNvPr id="4" name="Group 4"/>
          <p:cNvGrpSpPr/>
          <p:nvPr/>
        </p:nvGrpSpPr>
        <p:grpSpPr>
          <a:xfrm>
            <a:off x="-273654" y="4711316"/>
            <a:ext cx="18561653" cy="5004184"/>
            <a:chOff x="0" y="0"/>
            <a:chExt cx="3650402" cy="1197560"/>
          </a:xfrm>
        </p:grpSpPr>
        <p:sp>
          <p:nvSpPr>
            <p:cNvPr id="5" name="Freeform 5"/>
            <p:cNvSpPr/>
            <p:nvPr/>
          </p:nvSpPr>
          <p:spPr>
            <a:xfrm>
              <a:off x="0" y="0"/>
              <a:ext cx="3650402" cy="1197560"/>
            </a:xfrm>
            <a:custGeom>
              <a:avLst/>
              <a:gdLst/>
              <a:ahLst/>
              <a:cxnLst/>
              <a:rect l="l" t="t" r="r" b="b"/>
              <a:pathLst>
                <a:path w="3650402" h="1197560">
                  <a:moveTo>
                    <a:pt x="0" y="0"/>
                  </a:moveTo>
                  <a:lnTo>
                    <a:pt x="3650402" y="0"/>
                  </a:lnTo>
                  <a:lnTo>
                    <a:pt x="3650402" y="1197560"/>
                  </a:lnTo>
                  <a:lnTo>
                    <a:pt x="0" y="1197560"/>
                  </a:lnTo>
                  <a:close/>
                </a:path>
              </a:pathLst>
            </a:custGeom>
            <a:solidFill>
              <a:srgbClr val="FFFFFF"/>
            </a:solidFill>
          </p:spPr>
        </p:sp>
        <p:sp>
          <p:nvSpPr>
            <p:cNvPr id="6" name="TextBox 6"/>
            <p:cNvSpPr txBox="1"/>
            <p:nvPr/>
          </p:nvSpPr>
          <p:spPr>
            <a:xfrm>
              <a:off x="0" y="-38100"/>
              <a:ext cx="3650402" cy="1235660"/>
            </a:xfrm>
            <a:prstGeom prst="rect">
              <a:avLst/>
            </a:prstGeom>
          </p:spPr>
          <p:txBody>
            <a:bodyPr lIns="50800" tIns="50800" rIns="50800" bIns="50800" rtlCol="0" anchor="ctr"/>
            <a:lstStyle/>
            <a:p>
              <a:pPr algn="ctr">
                <a:lnSpc>
                  <a:spcPts val="2100"/>
                </a:lnSpc>
              </a:pPr>
              <a:endParaRPr/>
            </a:p>
          </p:txBody>
        </p:sp>
      </p:grpSp>
      <p:grpSp>
        <p:nvGrpSpPr>
          <p:cNvPr id="7" name="Group 7"/>
          <p:cNvGrpSpPr/>
          <p:nvPr/>
        </p:nvGrpSpPr>
        <p:grpSpPr>
          <a:xfrm>
            <a:off x="228600" y="4991102"/>
            <a:ext cx="8153400" cy="1593194"/>
            <a:chOff x="0" y="-44772"/>
            <a:chExt cx="1316003" cy="468051"/>
          </a:xfrm>
        </p:grpSpPr>
        <p:sp>
          <p:nvSpPr>
            <p:cNvPr id="8" name="Freeform 8"/>
            <p:cNvSpPr/>
            <p:nvPr/>
          </p:nvSpPr>
          <p:spPr>
            <a:xfrm>
              <a:off x="0" y="0"/>
              <a:ext cx="1300668" cy="401376"/>
            </a:xfrm>
            <a:custGeom>
              <a:avLst/>
              <a:gdLst/>
              <a:ahLst/>
              <a:cxnLst/>
              <a:rect l="l" t="t" r="r" b="b"/>
              <a:pathLst>
                <a:path w="1300668" h="401376">
                  <a:moveTo>
                    <a:pt x="0" y="0"/>
                  </a:moveTo>
                  <a:lnTo>
                    <a:pt x="1300668" y="0"/>
                  </a:lnTo>
                  <a:lnTo>
                    <a:pt x="1300668" y="401376"/>
                  </a:lnTo>
                  <a:lnTo>
                    <a:pt x="0" y="401376"/>
                  </a:lnTo>
                  <a:close/>
                </a:path>
              </a:pathLst>
            </a:custGeom>
            <a:solidFill>
              <a:srgbClr val="113084"/>
            </a:solidFill>
          </p:spPr>
        </p:sp>
        <p:sp>
          <p:nvSpPr>
            <p:cNvPr id="9" name="TextBox 9"/>
            <p:cNvSpPr txBox="1"/>
            <p:nvPr/>
          </p:nvSpPr>
          <p:spPr>
            <a:xfrm>
              <a:off x="15335" y="-44772"/>
              <a:ext cx="1300668" cy="468051"/>
            </a:xfrm>
            <a:prstGeom prst="rect">
              <a:avLst/>
            </a:prstGeom>
          </p:spPr>
          <p:txBody>
            <a:bodyPr lIns="50800" tIns="50800" rIns="50800" bIns="50800" rtlCol="0" anchor="ctr"/>
            <a:lstStyle/>
            <a:p>
              <a:pPr algn="just"/>
              <a:r>
                <a:rPr lang="en-US" sz="2400" dirty="0">
                  <a:solidFill>
                    <a:srgbClr val="FFFFFF"/>
                  </a:solidFill>
                  <a:latin typeface="DM Sans"/>
                  <a:ea typeface="DM Sans"/>
                  <a:cs typeface="DM Sans"/>
                  <a:sym typeface="DM Sans"/>
                </a:rPr>
                <a:t>Competitive Rivalry: Intensely high from Amazon, Costco, and discounters (Nassauer, 2025).</a:t>
              </a:r>
            </a:p>
          </p:txBody>
        </p:sp>
      </p:grpSp>
      <p:grpSp>
        <p:nvGrpSpPr>
          <p:cNvPr id="14" name="Group 14"/>
          <p:cNvGrpSpPr/>
          <p:nvPr/>
        </p:nvGrpSpPr>
        <p:grpSpPr>
          <a:xfrm>
            <a:off x="381000" y="7429500"/>
            <a:ext cx="7848600" cy="1442440"/>
            <a:chOff x="0" y="0"/>
            <a:chExt cx="1300668" cy="423762"/>
          </a:xfrm>
        </p:grpSpPr>
        <p:sp>
          <p:nvSpPr>
            <p:cNvPr id="15" name="Freeform 15"/>
            <p:cNvSpPr/>
            <p:nvPr/>
          </p:nvSpPr>
          <p:spPr>
            <a:xfrm>
              <a:off x="0" y="22386"/>
              <a:ext cx="1300668" cy="401376"/>
            </a:xfrm>
            <a:custGeom>
              <a:avLst/>
              <a:gdLst/>
              <a:ahLst/>
              <a:cxnLst/>
              <a:rect l="l" t="t" r="r" b="b"/>
              <a:pathLst>
                <a:path w="1300668" h="401376">
                  <a:moveTo>
                    <a:pt x="0" y="0"/>
                  </a:moveTo>
                  <a:lnTo>
                    <a:pt x="1300668" y="0"/>
                  </a:lnTo>
                  <a:lnTo>
                    <a:pt x="1300668" y="401376"/>
                  </a:lnTo>
                  <a:lnTo>
                    <a:pt x="0" y="401376"/>
                  </a:lnTo>
                  <a:close/>
                </a:path>
              </a:pathLst>
            </a:custGeom>
            <a:solidFill>
              <a:srgbClr val="113084"/>
            </a:solidFill>
          </p:spPr>
        </p:sp>
        <p:sp>
          <p:nvSpPr>
            <p:cNvPr id="16" name="TextBox 16"/>
            <p:cNvSpPr txBox="1"/>
            <p:nvPr/>
          </p:nvSpPr>
          <p:spPr>
            <a:xfrm>
              <a:off x="0" y="0"/>
              <a:ext cx="1300668" cy="401376"/>
            </a:xfrm>
            <a:prstGeom prst="rect">
              <a:avLst/>
            </a:prstGeom>
          </p:spPr>
          <p:txBody>
            <a:bodyPr lIns="50800" tIns="50800" rIns="50800" bIns="50800" rtlCol="0" anchor="ctr"/>
            <a:lstStyle/>
            <a:p>
              <a:pPr>
                <a:lnSpc>
                  <a:spcPts val="4479"/>
                </a:lnSpc>
              </a:pPr>
              <a:r>
                <a:rPr lang="en-US" sz="2800" dirty="0">
                  <a:solidFill>
                    <a:srgbClr val="FFFFFF"/>
                  </a:solidFill>
                  <a:latin typeface="DM Sans"/>
                  <a:ea typeface="DM Sans"/>
                  <a:cs typeface="DM Sans"/>
                  <a:sym typeface="DM Sans"/>
                </a:rPr>
                <a:t>Threat of Entry: Low, </a:t>
              </a:r>
              <a:r>
                <a:rPr lang="en-US" sz="2400" dirty="0">
                  <a:solidFill>
                    <a:srgbClr val="FFFFFF"/>
                  </a:solidFill>
                  <a:latin typeface="DM Sans"/>
                  <a:ea typeface="DM Sans"/>
                  <a:cs typeface="DM Sans"/>
                  <a:sym typeface="DM Sans"/>
                </a:rPr>
                <a:t>capital-intensive</a:t>
              </a:r>
              <a:r>
                <a:rPr lang="en-US" sz="2800" dirty="0">
                  <a:solidFill>
                    <a:srgbClr val="FFFFFF"/>
                  </a:solidFill>
                  <a:latin typeface="DM Sans"/>
                  <a:ea typeface="DM Sans"/>
                  <a:cs typeface="DM Sans"/>
                  <a:sym typeface="DM Sans"/>
                </a:rPr>
                <a:t> market with scale barriers.</a:t>
              </a:r>
            </a:p>
          </p:txBody>
        </p:sp>
      </p:grpSp>
      <p:grpSp>
        <p:nvGrpSpPr>
          <p:cNvPr id="20" name="Group 20"/>
          <p:cNvGrpSpPr/>
          <p:nvPr/>
        </p:nvGrpSpPr>
        <p:grpSpPr>
          <a:xfrm>
            <a:off x="8763000" y="4991100"/>
            <a:ext cx="9071545" cy="1600200"/>
            <a:chOff x="0" y="-5335"/>
            <a:chExt cx="1300668" cy="427351"/>
          </a:xfrm>
        </p:grpSpPr>
        <p:sp>
          <p:nvSpPr>
            <p:cNvPr id="21" name="Freeform 21"/>
            <p:cNvSpPr/>
            <p:nvPr/>
          </p:nvSpPr>
          <p:spPr>
            <a:xfrm>
              <a:off x="0" y="0"/>
              <a:ext cx="1300668" cy="401376"/>
            </a:xfrm>
            <a:custGeom>
              <a:avLst/>
              <a:gdLst/>
              <a:ahLst/>
              <a:cxnLst/>
              <a:rect l="l" t="t" r="r" b="b"/>
              <a:pathLst>
                <a:path w="1300668" h="401376">
                  <a:moveTo>
                    <a:pt x="0" y="0"/>
                  </a:moveTo>
                  <a:lnTo>
                    <a:pt x="1300668" y="0"/>
                  </a:lnTo>
                  <a:lnTo>
                    <a:pt x="1300668" y="401376"/>
                  </a:lnTo>
                  <a:lnTo>
                    <a:pt x="0" y="401376"/>
                  </a:lnTo>
                  <a:close/>
                </a:path>
              </a:pathLst>
            </a:custGeom>
            <a:solidFill>
              <a:srgbClr val="113084"/>
            </a:solidFill>
          </p:spPr>
        </p:sp>
        <p:sp>
          <p:nvSpPr>
            <p:cNvPr id="22" name="TextBox 22"/>
            <p:cNvSpPr txBox="1"/>
            <p:nvPr/>
          </p:nvSpPr>
          <p:spPr>
            <a:xfrm>
              <a:off x="43702" y="-5335"/>
              <a:ext cx="1256197" cy="427351"/>
            </a:xfrm>
            <a:prstGeom prst="rect">
              <a:avLst/>
            </a:prstGeom>
          </p:spPr>
          <p:txBody>
            <a:bodyPr lIns="50800" tIns="50800" rIns="50800" bIns="50800" rtlCol="0" anchor="ctr"/>
            <a:lstStyle/>
            <a:p>
              <a:pPr>
                <a:lnSpc>
                  <a:spcPts val="4479"/>
                </a:lnSpc>
              </a:pPr>
              <a:r>
                <a:rPr lang="en-US" sz="2400" dirty="0">
                  <a:solidFill>
                    <a:srgbClr val="FFFFFF"/>
                  </a:solidFill>
                  <a:latin typeface="DM Sans"/>
                  <a:ea typeface="DM Sans"/>
                  <a:cs typeface="DM Sans"/>
                  <a:sym typeface="DM Sans"/>
                </a:rPr>
                <a:t>Buyer Power: Extremely high due to low switching costs online.</a:t>
              </a:r>
            </a:p>
          </p:txBody>
        </p:sp>
      </p:grpSp>
      <p:grpSp>
        <p:nvGrpSpPr>
          <p:cNvPr id="26" name="Group 26"/>
          <p:cNvGrpSpPr/>
          <p:nvPr/>
        </p:nvGrpSpPr>
        <p:grpSpPr>
          <a:xfrm>
            <a:off x="8915400" y="7429500"/>
            <a:ext cx="8762999" cy="1366240"/>
            <a:chOff x="0" y="0"/>
            <a:chExt cx="1300668" cy="401376"/>
          </a:xfrm>
        </p:grpSpPr>
        <p:sp>
          <p:nvSpPr>
            <p:cNvPr id="27" name="Freeform 27"/>
            <p:cNvSpPr/>
            <p:nvPr/>
          </p:nvSpPr>
          <p:spPr>
            <a:xfrm>
              <a:off x="0" y="0"/>
              <a:ext cx="1300668" cy="401376"/>
            </a:xfrm>
            <a:custGeom>
              <a:avLst/>
              <a:gdLst/>
              <a:ahLst/>
              <a:cxnLst/>
              <a:rect l="l" t="t" r="r" b="b"/>
              <a:pathLst>
                <a:path w="1300668" h="401376">
                  <a:moveTo>
                    <a:pt x="0" y="0"/>
                  </a:moveTo>
                  <a:lnTo>
                    <a:pt x="1300668" y="0"/>
                  </a:lnTo>
                  <a:lnTo>
                    <a:pt x="1300668" y="401376"/>
                  </a:lnTo>
                  <a:lnTo>
                    <a:pt x="0" y="401376"/>
                  </a:lnTo>
                  <a:close/>
                </a:path>
              </a:pathLst>
            </a:custGeom>
            <a:solidFill>
              <a:srgbClr val="113084"/>
            </a:solidFill>
          </p:spPr>
        </p:sp>
        <p:sp>
          <p:nvSpPr>
            <p:cNvPr id="28" name="TextBox 28"/>
            <p:cNvSpPr txBox="1"/>
            <p:nvPr/>
          </p:nvSpPr>
          <p:spPr>
            <a:xfrm>
              <a:off x="0" y="-66675"/>
              <a:ext cx="1300668" cy="468051"/>
            </a:xfrm>
            <a:prstGeom prst="rect">
              <a:avLst/>
            </a:prstGeom>
          </p:spPr>
          <p:txBody>
            <a:bodyPr lIns="50800" tIns="50800" rIns="50800" bIns="50800" rtlCol="0" anchor="ctr"/>
            <a:lstStyle/>
            <a:p>
              <a:pPr algn="just">
                <a:lnSpc>
                  <a:spcPts val="4479"/>
                </a:lnSpc>
              </a:pPr>
              <a:r>
                <a:rPr lang="en-US" sz="2400" dirty="0">
                  <a:solidFill>
                    <a:srgbClr val="FFFFFF"/>
                  </a:solidFill>
                  <a:latin typeface="DM Sans"/>
                  <a:ea typeface="DM Sans"/>
                  <a:cs typeface="DM Sans"/>
                  <a:sym typeface="DM Sans"/>
                </a:rPr>
                <a:t>Supplier Power: Low; Walmart’s massive scale dictates terms effectively.</a:t>
              </a:r>
            </a:p>
          </p:txBody>
        </p:sp>
      </p:grpSp>
      <p:sp>
        <p:nvSpPr>
          <p:cNvPr id="38" name="TextBox 38"/>
          <p:cNvSpPr txBox="1"/>
          <p:nvPr/>
        </p:nvSpPr>
        <p:spPr>
          <a:xfrm>
            <a:off x="685800" y="495300"/>
            <a:ext cx="7962900" cy="3730830"/>
          </a:xfrm>
          <a:prstGeom prst="rect">
            <a:avLst/>
          </a:prstGeom>
        </p:spPr>
        <p:txBody>
          <a:bodyPr wrap="square" lIns="0" tIns="0" rIns="0" bIns="0" rtlCol="0" anchor="t">
            <a:spAutoFit/>
          </a:bodyPr>
          <a:lstStyle/>
          <a:p>
            <a:pPr algn="l">
              <a:lnSpc>
                <a:spcPts val="9600"/>
              </a:lnSpc>
            </a:pPr>
            <a:r>
              <a:rPr lang="en-US" sz="9600" b="1" dirty="0">
                <a:solidFill>
                  <a:srgbClr val="FFFFFF"/>
                </a:solidFill>
                <a:latin typeface="Tex Gyre Termes Bold"/>
                <a:ea typeface="Tex Gyre Termes Bold"/>
                <a:cs typeface="Tex Gyre Termes Bold"/>
                <a:sym typeface="Tex Gyre Termes Bold"/>
              </a:rPr>
              <a:t>Porter’s Five Forces Analysis</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113084"/>
        </a:solidFill>
        <a:effectLst/>
      </p:bgPr>
    </p:bg>
    <p:spTree>
      <p:nvGrpSpPr>
        <p:cNvPr id="1" name="">
          <a:extLst>
            <a:ext uri="{FF2B5EF4-FFF2-40B4-BE49-F238E27FC236}">
              <a16:creationId xmlns:a16="http://schemas.microsoft.com/office/drawing/2014/main" id="{C56A27B6-9FEE-45B0-A355-822C462169AB}"/>
            </a:ext>
          </a:extLst>
        </p:cNvPr>
        <p:cNvGrpSpPr/>
        <p:nvPr/>
      </p:nvGrpSpPr>
      <p:grpSpPr>
        <a:xfrm>
          <a:off x="0" y="0"/>
          <a:ext cx="0" cy="0"/>
          <a:chOff x="0" y="0"/>
          <a:chExt cx="0" cy="0"/>
        </a:xfrm>
      </p:grpSpPr>
      <p:sp>
        <p:nvSpPr>
          <p:cNvPr id="39" name="Rectangle 38">
            <a:extLst>
              <a:ext uri="{FF2B5EF4-FFF2-40B4-BE49-F238E27FC236}">
                <a16:creationId xmlns:a16="http://schemas.microsoft.com/office/drawing/2014/main" id="{82E0FF16-AB38-5634-8F9F-AC8CECFA2D73}"/>
              </a:ext>
            </a:extLst>
          </p:cNvPr>
          <p:cNvSpPr/>
          <p:nvPr/>
        </p:nvSpPr>
        <p:spPr>
          <a:xfrm>
            <a:off x="7948247" y="-571500"/>
            <a:ext cx="10339753" cy="5439508"/>
          </a:xfrm>
          <a:prstGeom prst="rect">
            <a:avLst/>
          </a:prstGeom>
          <a: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a:stretch>
              <a:fillRect l="-7680" t="1214" r="-6825" b="-470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latin typeface="Times New Roman" panose="02020603050405020304" pitchFamily="18" charset="0"/>
              <a:cs typeface="Times New Roman" panose="02020603050405020304" pitchFamily="18" charset="0"/>
            </a:endParaRPr>
          </a:p>
        </p:txBody>
      </p:sp>
      <p:grpSp>
        <p:nvGrpSpPr>
          <p:cNvPr id="4" name="Group 4">
            <a:extLst>
              <a:ext uri="{FF2B5EF4-FFF2-40B4-BE49-F238E27FC236}">
                <a16:creationId xmlns:a16="http://schemas.microsoft.com/office/drawing/2014/main" id="{E80DF52B-067F-F1B2-CBB0-B18CD924C65A}"/>
              </a:ext>
            </a:extLst>
          </p:cNvPr>
          <p:cNvGrpSpPr/>
          <p:nvPr/>
        </p:nvGrpSpPr>
        <p:grpSpPr>
          <a:xfrm>
            <a:off x="-273654" y="4711316"/>
            <a:ext cx="18561653" cy="5004184"/>
            <a:chOff x="0" y="0"/>
            <a:chExt cx="3650402" cy="1197560"/>
          </a:xfrm>
        </p:grpSpPr>
        <p:sp>
          <p:nvSpPr>
            <p:cNvPr id="5" name="Freeform 5">
              <a:extLst>
                <a:ext uri="{FF2B5EF4-FFF2-40B4-BE49-F238E27FC236}">
                  <a16:creationId xmlns:a16="http://schemas.microsoft.com/office/drawing/2014/main" id="{8528DFA5-E2AA-C46C-046E-AB239C379CF7}"/>
                </a:ext>
              </a:extLst>
            </p:cNvPr>
            <p:cNvSpPr/>
            <p:nvPr/>
          </p:nvSpPr>
          <p:spPr>
            <a:xfrm>
              <a:off x="0" y="0"/>
              <a:ext cx="3650402" cy="1197560"/>
            </a:xfrm>
            <a:custGeom>
              <a:avLst/>
              <a:gdLst/>
              <a:ahLst/>
              <a:cxnLst/>
              <a:rect l="l" t="t" r="r" b="b"/>
              <a:pathLst>
                <a:path w="3650402" h="1197560">
                  <a:moveTo>
                    <a:pt x="0" y="0"/>
                  </a:moveTo>
                  <a:lnTo>
                    <a:pt x="3650402" y="0"/>
                  </a:lnTo>
                  <a:lnTo>
                    <a:pt x="3650402" y="1197560"/>
                  </a:lnTo>
                  <a:lnTo>
                    <a:pt x="0" y="1197560"/>
                  </a:lnTo>
                  <a:close/>
                </a:path>
              </a:pathLst>
            </a:custGeom>
            <a:solidFill>
              <a:srgbClr val="FFFFFF"/>
            </a:solidFill>
          </p:spPr>
        </p:sp>
        <p:sp>
          <p:nvSpPr>
            <p:cNvPr id="6" name="TextBox 6">
              <a:extLst>
                <a:ext uri="{FF2B5EF4-FFF2-40B4-BE49-F238E27FC236}">
                  <a16:creationId xmlns:a16="http://schemas.microsoft.com/office/drawing/2014/main" id="{0C3345FC-E957-5889-F76A-395F47D429C4}"/>
                </a:ext>
              </a:extLst>
            </p:cNvPr>
            <p:cNvSpPr txBox="1"/>
            <p:nvPr/>
          </p:nvSpPr>
          <p:spPr>
            <a:xfrm>
              <a:off x="0" y="-38100"/>
              <a:ext cx="3650402" cy="1235660"/>
            </a:xfrm>
            <a:prstGeom prst="rect">
              <a:avLst/>
            </a:prstGeom>
          </p:spPr>
          <p:txBody>
            <a:bodyPr lIns="50800" tIns="50800" rIns="50800" bIns="50800" rtlCol="0" anchor="ctr"/>
            <a:lstStyle/>
            <a:p>
              <a:pPr algn="ctr">
                <a:lnSpc>
                  <a:spcPts val="2100"/>
                </a:lnSpc>
              </a:pPr>
              <a:endParaRPr>
                <a:latin typeface="Times New Roman" panose="02020603050405020304" pitchFamily="18" charset="0"/>
                <a:cs typeface="Times New Roman" panose="02020603050405020304" pitchFamily="18" charset="0"/>
              </a:endParaRPr>
            </a:p>
          </p:txBody>
        </p:sp>
      </p:grpSp>
      <p:grpSp>
        <p:nvGrpSpPr>
          <p:cNvPr id="7" name="Group 7">
            <a:extLst>
              <a:ext uri="{FF2B5EF4-FFF2-40B4-BE49-F238E27FC236}">
                <a16:creationId xmlns:a16="http://schemas.microsoft.com/office/drawing/2014/main" id="{F2D54B4B-AA94-D5D8-F54C-D036F8B8729F}"/>
              </a:ext>
            </a:extLst>
          </p:cNvPr>
          <p:cNvGrpSpPr/>
          <p:nvPr/>
        </p:nvGrpSpPr>
        <p:grpSpPr>
          <a:xfrm>
            <a:off x="228600" y="4991102"/>
            <a:ext cx="8058391" cy="1593194"/>
            <a:chOff x="0" y="-44772"/>
            <a:chExt cx="1300668" cy="468051"/>
          </a:xfrm>
        </p:grpSpPr>
        <p:sp>
          <p:nvSpPr>
            <p:cNvPr id="8" name="Freeform 8">
              <a:extLst>
                <a:ext uri="{FF2B5EF4-FFF2-40B4-BE49-F238E27FC236}">
                  <a16:creationId xmlns:a16="http://schemas.microsoft.com/office/drawing/2014/main" id="{C9E554D9-8849-BBD3-4963-453C3F0F8308}"/>
                </a:ext>
              </a:extLst>
            </p:cNvPr>
            <p:cNvSpPr/>
            <p:nvPr/>
          </p:nvSpPr>
          <p:spPr>
            <a:xfrm>
              <a:off x="0" y="0"/>
              <a:ext cx="1300668" cy="401376"/>
            </a:xfrm>
            <a:custGeom>
              <a:avLst/>
              <a:gdLst/>
              <a:ahLst/>
              <a:cxnLst/>
              <a:rect l="l" t="t" r="r" b="b"/>
              <a:pathLst>
                <a:path w="1300668" h="401376">
                  <a:moveTo>
                    <a:pt x="0" y="0"/>
                  </a:moveTo>
                  <a:lnTo>
                    <a:pt x="1300668" y="0"/>
                  </a:lnTo>
                  <a:lnTo>
                    <a:pt x="1300668" y="401376"/>
                  </a:lnTo>
                  <a:lnTo>
                    <a:pt x="0" y="401376"/>
                  </a:lnTo>
                  <a:close/>
                </a:path>
              </a:pathLst>
            </a:custGeom>
            <a:solidFill>
              <a:srgbClr val="113084"/>
            </a:solidFill>
          </p:spPr>
        </p:sp>
        <p:sp>
          <p:nvSpPr>
            <p:cNvPr id="9" name="TextBox 9">
              <a:extLst>
                <a:ext uri="{FF2B5EF4-FFF2-40B4-BE49-F238E27FC236}">
                  <a16:creationId xmlns:a16="http://schemas.microsoft.com/office/drawing/2014/main" id="{85659469-6E68-1454-D38C-A78BE7B66C3C}"/>
                </a:ext>
              </a:extLst>
            </p:cNvPr>
            <p:cNvSpPr txBox="1"/>
            <p:nvPr/>
          </p:nvSpPr>
          <p:spPr>
            <a:xfrm>
              <a:off x="15335" y="-44772"/>
              <a:ext cx="1263771" cy="468051"/>
            </a:xfrm>
            <a:prstGeom prst="rect">
              <a:avLst/>
            </a:prstGeom>
          </p:spPr>
          <p:txBody>
            <a:bodyPr lIns="50800" tIns="50800" rIns="50800" bIns="50800" rtlCol="0" anchor="ctr"/>
            <a:lstStyle/>
            <a:p>
              <a:pPr algn="just"/>
              <a:r>
                <a:rPr lang="en-US" sz="2400" dirty="0">
                  <a:solidFill>
                    <a:srgbClr val="FFFFFF"/>
                  </a:solidFill>
                  <a:latin typeface="Times New Roman" panose="02020603050405020304" pitchFamily="18" charset="0"/>
                  <a:ea typeface="DM Sans"/>
                  <a:cs typeface="Times New Roman" panose="02020603050405020304" pitchFamily="18" charset="0"/>
                  <a:sym typeface="DM Sans"/>
                </a:rPr>
                <a:t>Omnichannel integration: Blending physical stores with digital fulfilment (Walmart, 2025b).</a:t>
              </a:r>
            </a:p>
          </p:txBody>
        </p:sp>
      </p:grpSp>
      <p:grpSp>
        <p:nvGrpSpPr>
          <p:cNvPr id="14" name="Group 14">
            <a:extLst>
              <a:ext uri="{FF2B5EF4-FFF2-40B4-BE49-F238E27FC236}">
                <a16:creationId xmlns:a16="http://schemas.microsoft.com/office/drawing/2014/main" id="{4AB3E111-EB3D-1EE3-DB27-82B87E58869E}"/>
              </a:ext>
            </a:extLst>
          </p:cNvPr>
          <p:cNvGrpSpPr/>
          <p:nvPr/>
        </p:nvGrpSpPr>
        <p:grpSpPr>
          <a:xfrm>
            <a:off x="381000" y="7429500"/>
            <a:ext cx="7848600" cy="1442440"/>
            <a:chOff x="0" y="0"/>
            <a:chExt cx="1300668" cy="423762"/>
          </a:xfrm>
        </p:grpSpPr>
        <p:sp>
          <p:nvSpPr>
            <p:cNvPr id="15" name="Freeform 15">
              <a:extLst>
                <a:ext uri="{FF2B5EF4-FFF2-40B4-BE49-F238E27FC236}">
                  <a16:creationId xmlns:a16="http://schemas.microsoft.com/office/drawing/2014/main" id="{8C7758B6-ACB2-0063-5570-17B18761DF63}"/>
                </a:ext>
              </a:extLst>
            </p:cNvPr>
            <p:cNvSpPr/>
            <p:nvPr/>
          </p:nvSpPr>
          <p:spPr>
            <a:xfrm>
              <a:off x="0" y="22386"/>
              <a:ext cx="1300668" cy="401376"/>
            </a:xfrm>
            <a:custGeom>
              <a:avLst/>
              <a:gdLst/>
              <a:ahLst/>
              <a:cxnLst/>
              <a:rect l="l" t="t" r="r" b="b"/>
              <a:pathLst>
                <a:path w="1300668" h="401376">
                  <a:moveTo>
                    <a:pt x="0" y="0"/>
                  </a:moveTo>
                  <a:lnTo>
                    <a:pt x="1300668" y="0"/>
                  </a:lnTo>
                  <a:lnTo>
                    <a:pt x="1300668" y="401376"/>
                  </a:lnTo>
                  <a:lnTo>
                    <a:pt x="0" y="401376"/>
                  </a:lnTo>
                  <a:close/>
                </a:path>
              </a:pathLst>
            </a:custGeom>
            <a:solidFill>
              <a:srgbClr val="113084"/>
            </a:solidFill>
          </p:spPr>
        </p:sp>
        <p:sp>
          <p:nvSpPr>
            <p:cNvPr id="16" name="TextBox 16">
              <a:extLst>
                <a:ext uri="{FF2B5EF4-FFF2-40B4-BE49-F238E27FC236}">
                  <a16:creationId xmlns:a16="http://schemas.microsoft.com/office/drawing/2014/main" id="{D8D6CC8F-2D48-5FBC-0AA0-61A928FBD740}"/>
                </a:ext>
              </a:extLst>
            </p:cNvPr>
            <p:cNvSpPr txBox="1"/>
            <p:nvPr/>
          </p:nvSpPr>
          <p:spPr>
            <a:xfrm>
              <a:off x="0" y="0"/>
              <a:ext cx="1300668" cy="401376"/>
            </a:xfrm>
            <a:prstGeom prst="rect">
              <a:avLst/>
            </a:prstGeom>
          </p:spPr>
          <p:txBody>
            <a:bodyPr lIns="50800" tIns="50800" rIns="50800" bIns="50800" rtlCol="0" anchor="ctr"/>
            <a:lstStyle/>
            <a:p>
              <a:pPr>
                <a:lnSpc>
                  <a:spcPts val="4479"/>
                </a:lnSpc>
              </a:pPr>
              <a:r>
                <a:rPr lang="en-US" sz="2800" dirty="0">
                  <a:solidFill>
                    <a:srgbClr val="FFFFFF"/>
                  </a:solidFill>
                  <a:latin typeface="Times New Roman" panose="02020603050405020304" pitchFamily="18" charset="0"/>
                  <a:ea typeface="DM Sans"/>
                  <a:cs typeface="Times New Roman" panose="02020603050405020304" pitchFamily="18" charset="0"/>
                  <a:sym typeface="DM Sans"/>
                </a:rPr>
                <a:t>Data monetization: Walmart Connect retail media network expansion.</a:t>
              </a:r>
            </a:p>
          </p:txBody>
        </p:sp>
      </p:grpSp>
      <p:grpSp>
        <p:nvGrpSpPr>
          <p:cNvPr id="20" name="Group 20">
            <a:extLst>
              <a:ext uri="{FF2B5EF4-FFF2-40B4-BE49-F238E27FC236}">
                <a16:creationId xmlns:a16="http://schemas.microsoft.com/office/drawing/2014/main" id="{C71D1E7E-10EE-8A45-822F-5DBA4702DD4C}"/>
              </a:ext>
            </a:extLst>
          </p:cNvPr>
          <p:cNvGrpSpPr/>
          <p:nvPr/>
        </p:nvGrpSpPr>
        <p:grpSpPr>
          <a:xfrm>
            <a:off x="8763000" y="4991100"/>
            <a:ext cx="9071545" cy="1600200"/>
            <a:chOff x="0" y="-5335"/>
            <a:chExt cx="1300668" cy="427351"/>
          </a:xfrm>
        </p:grpSpPr>
        <p:sp>
          <p:nvSpPr>
            <p:cNvPr id="21" name="Freeform 21">
              <a:extLst>
                <a:ext uri="{FF2B5EF4-FFF2-40B4-BE49-F238E27FC236}">
                  <a16:creationId xmlns:a16="http://schemas.microsoft.com/office/drawing/2014/main" id="{4BE77D57-1D08-BCB9-FC8C-0579B4C06A35}"/>
                </a:ext>
              </a:extLst>
            </p:cNvPr>
            <p:cNvSpPr/>
            <p:nvPr/>
          </p:nvSpPr>
          <p:spPr>
            <a:xfrm>
              <a:off x="0" y="0"/>
              <a:ext cx="1300668" cy="401376"/>
            </a:xfrm>
            <a:custGeom>
              <a:avLst/>
              <a:gdLst/>
              <a:ahLst/>
              <a:cxnLst/>
              <a:rect l="l" t="t" r="r" b="b"/>
              <a:pathLst>
                <a:path w="1300668" h="401376">
                  <a:moveTo>
                    <a:pt x="0" y="0"/>
                  </a:moveTo>
                  <a:lnTo>
                    <a:pt x="1300668" y="0"/>
                  </a:lnTo>
                  <a:lnTo>
                    <a:pt x="1300668" y="401376"/>
                  </a:lnTo>
                  <a:lnTo>
                    <a:pt x="0" y="401376"/>
                  </a:lnTo>
                  <a:close/>
                </a:path>
              </a:pathLst>
            </a:custGeom>
            <a:solidFill>
              <a:srgbClr val="113084"/>
            </a:solidFill>
          </p:spPr>
        </p:sp>
        <p:sp>
          <p:nvSpPr>
            <p:cNvPr id="22" name="TextBox 22">
              <a:extLst>
                <a:ext uri="{FF2B5EF4-FFF2-40B4-BE49-F238E27FC236}">
                  <a16:creationId xmlns:a16="http://schemas.microsoft.com/office/drawing/2014/main" id="{219118A7-D77F-D0D9-3944-1CCF76E38EB7}"/>
                </a:ext>
              </a:extLst>
            </p:cNvPr>
            <p:cNvSpPr txBox="1"/>
            <p:nvPr/>
          </p:nvSpPr>
          <p:spPr>
            <a:xfrm>
              <a:off x="43702" y="-5335"/>
              <a:ext cx="1256197" cy="427351"/>
            </a:xfrm>
            <a:prstGeom prst="rect">
              <a:avLst/>
            </a:prstGeom>
          </p:spPr>
          <p:txBody>
            <a:bodyPr lIns="50800" tIns="50800" rIns="50800" bIns="50800" rtlCol="0" anchor="ctr"/>
            <a:lstStyle/>
            <a:p>
              <a:pPr>
                <a:lnSpc>
                  <a:spcPts val="4479"/>
                </a:lnSpc>
              </a:pPr>
              <a:r>
                <a:rPr lang="en-US" sz="2400" dirty="0">
                  <a:solidFill>
                    <a:srgbClr val="FFFFFF"/>
                  </a:solidFill>
                  <a:latin typeface="Times New Roman" panose="02020603050405020304" pitchFamily="18" charset="0"/>
                  <a:ea typeface="DM Sans"/>
                  <a:cs typeface="Times New Roman" panose="02020603050405020304" pitchFamily="18" charset="0"/>
                  <a:sym typeface="DM Sans"/>
                </a:rPr>
                <a:t>Supply chain automation: Robotics and machine learning in distribution.</a:t>
              </a:r>
            </a:p>
          </p:txBody>
        </p:sp>
      </p:grpSp>
      <p:grpSp>
        <p:nvGrpSpPr>
          <p:cNvPr id="26" name="Group 26">
            <a:extLst>
              <a:ext uri="{FF2B5EF4-FFF2-40B4-BE49-F238E27FC236}">
                <a16:creationId xmlns:a16="http://schemas.microsoft.com/office/drawing/2014/main" id="{AC36B14F-8621-05C0-4493-D2D95770ED40}"/>
              </a:ext>
            </a:extLst>
          </p:cNvPr>
          <p:cNvGrpSpPr/>
          <p:nvPr/>
        </p:nvGrpSpPr>
        <p:grpSpPr>
          <a:xfrm>
            <a:off x="8915400" y="7429500"/>
            <a:ext cx="8762999" cy="1366240"/>
            <a:chOff x="0" y="0"/>
            <a:chExt cx="1300668" cy="401376"/>
          </a:xfrm>
        </p:grpSpPr>
        <p:sp>
          <p:nvSpPr>
            <p:cNvPr id="27" name="Freeform 27">
              <a:extLst>
                <a:ext uri="{FF2B5EF4-FFF2-40B4-BE49-F238E27FC236}">
                  <a16:creationId xmlns:a16="http://schemas.microsoft.com/office/drawing/2014/main" id="{38D045EE-C36A-67B5-B141-076DC4C2DAC6}"/>
                </a:ext>
              </a:extLst>
            </p:cNvPr>
            <p:cNvSpPr/>
            <p:nvPr/>
          </p:nvSpPr>
          <p:spPr>
            <a:xfrm>
              <a:off x="0" y="0"/>
              <a:ext cx="1300668" cy="401376"/>
            </a:xfrm>
            <a:custGeom>
              <a:avLst/>
              <a:gdLst/>
              <a:ahLst/>
              <a:cxnLst/>
              <a:rect l="l" t="t" r="r" b="b"/>
              <a:pathLst>
                <a:path w="1300668" h="401376">
                  <a:moveTo>
                    <a:pt x="0" y="0"/>
                  </a:moveTo>
                  <a:lnTo>
                    <a:pt x="1300668" y="0"/>
                  </a:lnTo>
                  <a:lnTo>
                    <a:pt x="1300668" y="401376"/>
                  </a:lnTo>
                  <a:lnTo>
                    <a:pt x="0" y="401376"/>
                  </a:lnTo>
                  <a:close/>
                </a:path>
              </a:pathLst>
            </a:custGeom>
            <a:solidFill>
              <a:srgbClr val="113084"/>
            </a:solidFill>
          </p:spPr>
        </p:sp>
        <p:sp>
          <p:nvSpPr>
            <p:cNvPr id="28" name="TextBox 28">
              <a:extLst>
                <a:ext uri="{FF2B5EF4-FFF2-40B4-BE49-F238E27FC236}">
                  <a16:creationId xmlns:a16="http://schemas.microsoft.com/office/drawing/2014/main" id="{9AFC4FE2-0A4E-6A5B-7D58-7CF14D235836}"/>
                </a:ext>
              </a:extLst>
            </p:cNvPr>
            <p:cNvSpPr txBox="1"/>
            <p:nvPr/>
          </p:nvSpPr>
          <p:spPr>
            <a:xfrm>
              <a:off x="0" y="-66675"/>
              <a:ext cx="1300668" cy="468051"/>
            </a:xfrm>
            <a:prstGeom prst="rect">
              <a:avLst/>
            </a:prstGeom>
          </p:spPr>
          <p:txBody>
            <a:bodyPr lIns="50800" tIns="50800" rIns="50800" bIns="50800" rtlCol="0" anchor="ctr"/>
            <a:lstStyle/>
            <a:p>
              <a:pPr algn="just">
                <a:lnSpc>
                  <a:spcPts val="4479"/>
                </a:lnSpc>
              </a:pPr>
              <a:r>
                <a:rPr lang="en-US" sz="2400" dirty="0">
                  <a:solidFill>
                    <a:srgbClr val="FFFFFF"/>
                  </a:solidFill>
                  <a:latin typeface="Times New Roman" panose="02020603050405020304" pitchFamily="18" charset="0"/>
                  <a:ea typeface="DM Sans"/>
                  <a:cs typeface="Times New Roman" panose="02020603050405020304" pitchFamily="18" charset="0"/>
                  <a:sym typeface="DM Sans"/>
                </a:rPr>
                <a:t>Sustainability focus: Project Gigaton and zero-emission logistics.</a:t>
              </a:r>
            </a:p>
          </p:txBody>
        </p:sp>
      </p:grpSp>
      <p:sp>
        <p:nvSpPr>
          <p:cNvPr id="38" name="TextBox 38">
            <a:extLst>
              <a:ext uri="{FF2B5EF4-FFF2-40B4-BE49-F238E27FC236}">
                <a16:creationId xmlns:a16="http://schemas.microsoft.com/office/drawing/2014/main" id="{ED29E027-494C-ACA7-36DE-1076FE7CE511}"/>
              </a:ext>
            </a:extLst>
          </p:cNvPr>
          <p:cNvSpPr txBox="1"/>
          <p:nvPr/>
        </p:nvSpPr>
        <p:spPr>
          <a:xfrm>
            <a:off x="685800" y="495300"/>
            <a:ext cx="7962900" cy="1067215"/>
          </a:xfrm>
          <a:prstGeom prst="rect">
            <a:avLst/>
          </a:prstGeom>
        </p:spPr>
        <p:txBody>
          <a:bodyPr wrap="square" lIns="0" tIns="0" rIns="0" bIns="0" rtlCol="0" anchor="t">
            <a:spAutoFit/>
          </a:bodyPr>
          <a:lstStyle/>
          <a:p>
            <a:pPr algn="l">
              <a:lnSpc>
                <a:spcPts val="9600"/>
              </a:lnSpc>
            </a:pPr>
            <a:r>
              <a:rPr lang="en-US" sz="4000" b="1" dirty="0">
                <a:solidFill>
                  <a:srgbClr val="FFFFFF"/>
                </a:solidFill>
                <a:latin typeface="Tex Gyre Termes Bold"/>
                <a:ea typeface="Tex Gyre Termes Bold"/>
                <a:cs typeface="Tex Gyre Termes Bold"/>
                <a:sym typeface="Tex Gyre Termes Bold"/>
              </a:rPr>
              <a:t>Innovation Strategy Assessment</a:t>
            </a:r>
          </a:p>
        </p:txBody>
      </p:sp>
      <p:sp>
        <p:nvSpPr>
          <p:cNvPr id="2" name="TextBox 38">
            <a:extLst>
              <a:ext uri="{FF2B5EF4-FFF2-40B4-BE49-F238E27FC236}">
                <a16:creationId xmlns:a16="http://schemas.microsoft.com/office/drawing/2014/main" id="{7AC660C1-2255-F342-3F4C-A00796320241}"/>
              </a:ext>
            </a:extLst>
          </p:cNvPr>
          <p:cNvSpPr txBox="1"/>
          <p:nvPr/>
        </p:nvSpPr>
        <p:spPr>
          <a:xfrm>
            <a:off x="-228600" y="1943100"/>
            <a:ext cx="7962900" cy="1067215"/>
          </a:xfrm>
          <a:prstGeom prst="rect">
            <a:avLst/>
          </a:prstGeom>
        </p:spPr>
        <p:txBody>
          <a:bodyPr wrap="square" lIns="0" tIns="0" rIns="0" bIns="0" rtlCol="0" anchor="t">
            <a:spAutoFit/>
          </a:bodyPr>
          <a:lstStyle/>
          <a:p>
            <a:pPr algn="ctr">
              <a:lnSpc>
                <a:spcPts val="9600"/>
              </a:lnSpc>
            </a:pPr>
            <a:r>
              <a:rPr lang="en-US" sz="4000" b="1" dirty="0">
                <a:solidFill>
                  <a:srgbClr val="FFFFFF"/>
                </a:solidFill>
                <a:latin typeface="Tex Gyre Termes Bold"/>
                <a:ea typeface="Tex Gyre Termes Bold"/>
                <a:cs typeface="Tex Gyre Termes Bold"/>
                <a:sym typeface="Tex Gyre Termes Bold"/>
              </a:rPr>
              <a:t>Pillars of Innovation</a:t>
            </a:r>
          </a:p>
        </p:txBody>
      </p:sp>
    </p:spTree>
    <p:extLst>
      <p:ext uri="{BB962C8B-B14F-4D97-AF65-F5344CB8AC3E}">
        <p14:creationId xmlns:p14="http://schemas.microsoft.com/office/powerpoint/2010/main" val="410663989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6200" y="-76200"/>
            <a:ext cx="18440400" cy="10439400"/>
            <a:chOff x="0" y="0"/>
            <a:chExt cx="24587200" cy="13919200"/>
          </a:xfrm>
        </p:grpSpPr>
        <p:pic>
          <p:nvPicPr>
            <p:cNvPr id="3" name="Picture 3"/>
            <p:cNvPicPr>
              <a:picLocks noChangeAspect="1"/>
            </p:cNvPicPr>
            <p:nvPr/>
          </p:nvPicPr>
          <p:blipFill>
            <a:blip r:embed="rId3"/>
            <a:srcRect t="7514" b="7514"/>
            <a:stretch>
              <a:fillRect/>
            </a:stretch>
          </p:blipFill>
          <p:spPr>
            <a:xfrm>
              <a:off x="0" y="0"/>
              <a:ext cx="24587200" cy="13919200"/>
            </a:xfrm>
            <a:prstGeom prst="rect">
              <a:avLst/>
            </a:prstGeom>
          </p:spPr>
        </p:pic>
      </p:grpSp>
      <p:grpSp>
        <p:nvGrpSpPr>
          <p:cNvPr id="4" name="Group 4"/>
          <p:cNvGrpSpPr/>
          <p:nvPr/>
        </p:nvGrpSpPr>
        <p:grpSpPr>
          <a:xfrm>
            <a:off x="2213940" y="2288938"/>
            <a:ext cx="13860120" cy="5709123"/>
            <a:chOff x="0" y="0"/>
            <a:chExt cx="3650402" cy="1503637"/>
          </a:xfrm>
        </p:grpSpPr>
        <p:sp>
          <p:nvSpPr>
            <p:cNvPr id="5" name="Freeform 5"/>
            <p:cNvSpPr/>
            <p:nvPr/>
          </p:nvSpPr>
          <p:spPr>
            <a:xfrm>
              <a:off x="0" y="0"/>
              <a:ext cx="3650402" cy="1503637"/>
            </a:xfrm>
            <a:custGeom>
              <a:avLst/>
              <a:gdLst/>
              <a:ahLst/>
              <a:cxnLst/>
              <a:rect l="l" t="t" r="r" b="b"/>
              <a:pathLst>
                <a:path w="3650402" h="1503637">
                  <a:moveTo>
                    <a:pt x="0" y="0"/>
                  </a:moveTo>
                  <a:lnTo>
                    <a:pt x="3650402" y="0"/>
                  </a:lnTo>
                  <a:lnTo>
                    <a:pt x="3650402" y="1503637"/>
                  </a:lnTo>
                  <a:lnTo>
                    <a:pt x="0" y="1503637"/>
                  </a:lnTo>
                  <a:close/>
                </a:path>
              </a:pathLst>
            </a:custGeom>
            <a:solidFill>
              <a:srgbClr val="FFFFFF"/>
            </a:solidFill>
          </p:spPr>
        </p:sp>
        <p:sp>
          <p:nvSpPr>
            <p:cNvPr id="6" name="TextBox 6"/>
            <p:cNvSpPr txBox="1"/>
            <p:nvPr/>
          </p:nvSpPr>
          <p:spPr>
            <a:xfrm>
              <a:off x="0" y="-38100"/>
              <a:ext cx="3650402" cy="1541737"/>
            </a:xfrm>
            <a:prstGeom prst="rect">
              <a:avLst/>
            </a:prstGeom>
          </p:spPr>
          <p:txBody>
            <a:bodyPr lIns="50800" tIns="50800" rIns="50800" bIns="50800" rtlCol="0" anchor="ctr"/>
            <a:lstStyle/>
            <a:p>
              <a:pPr algn="ctr">
                <a:lnSpc>
                  <a:spcPts val="2100"/>
                </a:lnSpc>
              </a:pPr>
              <a:endParaRPr/>
            </a:p>
            <a:p>
              <a:pPr algn="ctr">
                <a:lnSpc>
                  <a:spcPts val="2100"/>
                </a:lnSpc>
              </a:pPr>
              <a:endParaRPr/>
            </a:p>
            <a:p>
              <a:pPr algn="ctr">
                <a:lnSpc>
                  <a:spcPts val="2100"/>
                </a:lnSpc>
              </a:pPr>
              <a:endParaRPr/>
            </a:p>
          </p:txBody>
        </p:sp>
      </p:grpSp>
      <p:grpSp>
        <p:nvGrpSpPr>
          <p:cNvPr id="7" name="Group 7"/>
          <p:cNvGrpSpPr/>
          <p:nvPr/>
        </p:nvGrpSpPr>
        <p:grpSpPr>
          <a:xfrm>
            <a:off x="11402057" y="1879512"/>
            <a:ext cx="4154479" cy="1028700"/>
            <a:chOff x="0" y="0"/>
            <a:chExt cx="1974652" cy="488948"/>
          </a:xfrm>
        </p:grpSpPr>
        <p:sp>
          <p:nvSpPr>
            <p:cNvPr id="8" name="Freeform 8"/>
            <p:cNvSpPr/>
            <p:nvPr/>
          </p:nvSpPr>
          <p:spPr>
            <a:xfrm>
              <a:off x="0" y="0"/>
              <a:ext cx="1974652" cy="488948"/>
            </a:xfrm>
            <a:custGeom>
              <a:avLst/>
              <a:gdLst/>
              <a:ahLst/>
              <a:cxnLst/>
              <a:rect l="l" t="t" r="r" b="b"/>
              <a:pathLst>
                <a:path w="1974652" h="488948">
                  <a:moveTo>
                    <a:pt x="203200" y="0"/>
                  </a:moveTo>
                  <a:lnTo>
                    <a:pt x="1974652" y="0"/>
                  </a:lnTo>
                  <a:lnTo>
                    <a:pt x="1771452" y="488948"/>
                  </a:lnTo>
                  <a:lnTo>
                    <a:pt x="0" y="488948"/>
                  </a:lnTo>
                  <a:lnTo>
                    <a:pt x="203200" y="0"/>
                  </a:lnTo>
                  <a:close/>
                </a:path>
              </a:pathLst>
            </a:custGeom>
            <a:solidFill>
              <a:srgbClr val="FFC61A"/>
            </a:solidFill>
          </p:spPr>
        </p:sp>
        <p:sp>
          <p:nvSpPr>
            <p:cNvPr id="9" name="TextBox 9"/>
            <p:cNvSpPr txBox="1"/>
            <p:nvPr/>
          </p:nvSpPr>
          <p:spPr>
            <a:xfrm>
              <a:off x="101600" y="-38100"/>
              <a:ext cx="1771452" cy="527048"/>
            </a:xfrm>
            <a:prstGeom prst="rect">
              <a:avLst/>
            </a:prstGeom>
          </p:spPr>
          <p:txBody>
            <a:bodyPr lIns="50800" tIns="50800" rIns="50800" bIns="50800" rtlCol="0" anchor="ctr"/>
            <a:lstStyle/>
            <a:p>
              <a:pPr algn="ctr">
                <a:lnSpc>
                  <a:spcPts val="2100"/>
                </a:lnSpc>
              </a:pPr>
              <a:endParaRPr/>
            </a:p>
          </p:txBody>
        </p:sp>
      </p:grpSp>
      <p:grpSp>
        <p:nvGrpSpPr>
          <p:cNvPr id="13" name="Group 13"/>
          <p:cNvGrpSpPr/>
          <p:nvPr/>
        </p:nvGrpSpPr>
        <p:grpSpPr>
          <a:xfrm>
            <a:off x="2919883" y="7483712"/>
            <a:ext cx="2346707" cy="1028700"/>
            <a:chOff x="0" y="0"/>
            <a:chExt cx="1115406" cy="488948"/>
          </a:xfrm>
        </p:grpSpPr>
        <p:sp>
          <p:nvSpPr>
            <p:cNvPr id="14" name="Freeform 14"/>
            <p:cNvSpPr/>
            <p:nvPr/>
          </p:nvSpPr>
          <p:spPr>
            <a:xfrm>
              <a:off x="0" y="0"/>
              <a:ext cx="1115406" cy="488948"/>
            </a:xfrm>
            <a:custGeom>
              <a:avLst/>
              <a:gdLst/>
              <a:ahLst/>
              <a:cxnLst/>
              <a:rect l="l" t="t" r="r" b="b"/>
              <a:pathLst>
                <a:path w="1115406" h="488948">
                  <a:moveTo>
                    <a:pt x="203200" y="0"/>
                  </a:moveTo>
                  <a:lnTo>
                    <a:pt x="1115406" y="0"/>
                  </a:lnTo>
                  <a:lnTo>
                    <a:pt x="912206" y="488948"/>
                  </a:lnTo>
                  <a:lnTo>
                    <a:pt x="0" y="488948"/>
                  </a:lnTo>
                  <a:lnTo>
                    <a:pt x="203200" y="0"/>
                  </a:lnTo>
                  <a:close/>
                </a:path>
              </a:pathLst>
            </a:custGeom>
            <a:solidFill>
              <a:srgbClr val="FFC61A"/>
            </a:solidFill>
          </p:spPr>
        </p:sp>
        <p:sp>
          <p:nvSpPr>
            <p:cNvPr id="15" name="TextBox 15"/>
            <p:cNvSpPr txBox="1"/>
            <p:nvPr/>
          </p:nvSpPr>
          <p:spPr>
            <a:xfrm>
              <a:off x="101600" y="-38100"/>
              <a:ext cx="912206" cy="527048"/>
            </a:xfrm>
            <a:prstGeom prst="rect">
              <a:avLst/>
            </a:prstGeom>
          </p:spPr>
          <p:txBody>
            <a:bodyPr lIns="50800" tIns="50800" rIns="50800" bIns="50800" rtlCol="0" anchor="ctr"/>
            <a:lstStyle/>
            <a:p>
              <a:pPr algn="ctr">
                <a:lnSpc>
                  <a:spcPts val="2100"/>
                </a:lnSpc>
              </a:pPr>
              <a:endParaRPr/>
            </a:p>
          </p:txBody>
        </p:sp>
      </p:grpSp>
      <p:sp>
        <p:nvSpPr>
          <p:cNvPr id="16" name="TextBox 16"/>
          <p:cNvSpPr txBox="1"/>
          <p:nvPr/>
        </p:nvSpPr>
        <p:spPr>
          <a:xfrm>
            <a:off x="228600" y="2095500"/>
            <a:ext cx="11714485" cy="975845"/>
          </a:xfrm>
          <a:prstGeom prst="rect">
            <a:avLst/>
          </a:prstGeom>
        </p:spPr>
        <p:txBody>
          <a:bodyPr lIns="0" tIns="0" rIns="0" bIns="0" rtlCol="0" anchor="t">
            <a:spAutoFit/>
          </a:bodyPr>
          <a:lstStyle/>
          <a:p>
            <a:pPr algn="ctr">
              <a:lnSpc>
                <a:spcPts val="8799"/>
              </a:lnSpc>
            </a:pPr>
            <a:r>
              <a:rPr lang="en-US" sz="3600" b="1" dirty="0">
                <a:solidFill>
                  <a:srgbClr val="000000"/>
                </a:solidFill>
                <a:latin typeface="Tex Gyre Termes Bold"/>
                <a:ea typeface="Tex Gyre Termes Bold"/>
                <a:cs typeface="Tex Gyre Termes Bold"/>
                <a:sym typeface="Tex Gyre Termes Bold"/>
              </a:rPr>
              <a:t>Innovation and Competitiveness</a:t>
            </a:r>
          </a:p>
        </p:txBody>
      </p:sp>
      <p:sp>
        <p:nvSpPr>
          <p:cNvPr id="17" name="TextBox 16">
            <a:extLst>
              <a:ext uri="{FF2B5EF4-FFF2-40B4-BE49-F238E27FC236}">
                <a16:creationId xmlns:a16="http://schemas.microsoft.com/office/drawing/2014/main" id="{4928CDC6-51AE-618C-45E6-2F373979CC81}"/>
              </a:ext>
            </a:extLst>
          </p:cNvPr>
          <p:cNvSpPr txBox="1"/>
          <p:nvPr/>
        </p:nvSpPr>
        <p:spPr>
          <a:xfrm>
            <a:off x="2895600" y="3314700"/>
            <a:ext cx="11714485" cy="3939540"/>
          </a:xfrm>
          <a:prstGeom prst="rect">
            <a:avLst/>
          </a:prstGeom>
        </p:spPr>
        <p:txBody>
          <a:bodyPr lIns="0" tIns="0" rIns="0" bIns="0" rtlCol="0" anchor="t">
            <a:spAutoFit/>
          </a:bodyPr>
          <a:lstStyle/>
          <a:p>
            <a:pPr algn="just"/>
            <a:r>
              <a:rPr lang="en-US" sz="3200" dirty="0">
                <a:solidFill>
                  <a:srgbClr val="000000"/>
                </a:solidFill>
                <a:latin typeface="Times New Roman" panose="02020603050405020304" pitchFamily="18" charset="0"/>
                <a:ea typeface="Tex Gyre Termes Bold"/>
                <a:cs typeface="Times New Roman" panose="02020603050405020304" pitchFamily="18" charset="0"/>
                <a:sym typeface="Tex Gyre Termes Bold"/>
              </a:rPr>
              <a:t>Competitiveness: Enables price parity and unrivalled delivery convenience.</a:t>
            </a:r>
          </a:p>
          <a:p>
            <a:pPr algn="just"/>
            <a:r>
              <a:rPr lang="en-US" sz="3200" dirty="0">
                <a:solidFill>
                  <a:srgbClr val="000000"/>
                </a:solidFill>
                <a:latin typeface="Times New Roman" panose="02020603050405020304" pitchFamily="18" charset="0"/>
                <a:ea typeface="Tex Gyre Termes Bold"/>
                <a:cs typeface="Times New Roman" panose="02020603050405020304" pitchFamily="18" charset="0"/>
                <a:sym typeface="Tex Gyre Termes Bold"/>
              </a:rPr>
              <a:t>International adaptation: </a:t>
            </a:r>
            <a:r>
              <a:rPr lang="en-US" sz="3200" dirty="0" err="1">
                <a:solidFill>
                  <a:srgbClr val="000000"/>
                </a:solidFill>
                <a:latin typeface="Times New Roman" panose="02020603050405020304" pitchFamily="18" charset="0"/>
                <a:ea typeface="Tex Gyre Termes Bold"/>
                <a:cs typeface="Times New Roman" panose="02020603050405020304" pitchFamily="18" charset="0"/>
                <a:sym typeface="Tex Gyre Termes Bold"/>
              </a:rPr>
              <a:t>PhonePe</a:t>
            </a:r>
            <a:r>
              <a:rPr lang="en-US" sz="3200" dirty="0">
                <a:solidFill>
                  <a:srgbClr val="000000"/>
                </a:solidFill>
                <a:latin typeface="Times New Roman" panose="02020603050405020304" pitchFamily="18" charset="0"/>
                <a:ea typeface="Tex Gyre Termes Bold"/>
                <a:cs typeface="Times New Roman" panose="02020603050405020304" pitchFamily="18" charset="0"/>
                <a:sym typeface="Tex Gyre Termes Bold"/>
              </a:rPr>
              <a:t> in India and Flipkart’s Big Billion Days (Siddharth Cavale, 2023).</a:t>
            </a:r>
          </a:p>
          <a:p>
            <a:pPr algn="just"/>
            <a:r>
              <a:rPr lang="en-US" sz="3200" dirty="0">
                <a:solidFill>
                  <a:srgbClr val="000000"/>
                </a:solidFill>
                <a:latin typeface="Times New Roman" panose="02020603050405020304" pitchFamily="18" charset="0"/>
                <a:ea typeface="Tex Gyre Termes Bold"/>
                <a:cs typeface="Times New Roman" panose="02020603050405020304" pitchFamily="18" charset="0"/>
                <a:sym typeface="Tex Gyre Termes Bold"/>
              </a:rPr>
              <a:t>Strategic decision: Shifting from international capex to tech acquisitions.</a:t>
            </a:r>
          </a:p>
          <a:p>
            <a:pPr algn="just"/>
            <a:r>
              <a:rPr lang="en-US" sz="3200" dirty="0">
                <a:solidFill>
                  <a:srgbClr val="000000"/>
                </a:solidFill>
                <a:latin typeface="Times New Roman" panose="02020603050405020304" pitchFamily="18" charset="0"/>
                <a:ea typeface="Tex Gyre Termes Bold"/>
                <a:cs typeface="Times New Roman" panose="02020603050405020304" pitchFamily="18" charset="0"/>
                <a:sym typeface="Tex Gyre Termes Bold"/>
              </a:rPr>
              <a:t>Critique: Innovation is largely follower-based, lacking first-mover disruption.</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41216" y="0"/>
            <a:ext cx="13491754" cy="10287000"/>
            <a:chOff x="0" y="0"/>
            <a:chExt cx="17989005" cy="13716000"/>
          </a:xfrm>
        </p:grpSpPr>
        <p:pic>
          <p:nvPicPr>
            <p:cNvPr id="3" name="Picture 3"/>
            <p:cNvPicPr>
              <a:picLocks noChangeAspect="1"/>
            </p:cNvPicPr>
            <p:nvPr/>
          </p:nvPicPr>
          <p:blipFill>
            <a:blip r:embed="rId3"/>
            <a:srcRect t="27520" r="36626"/>
            <a:stretch>
              <a:fillRect/>
            </a:stretch>
          </p:blipFill>
          <p:spPr>
            <a:xfrm>
              <a:off x="0" y="0"/>
              <a:ext cx="17989005" cy="13716000"/>
            </a:xfrm>
            <a:prstGeom prst="rect">
              <a:avLst/>
            </a:prstGeom>
          </p:spPr>
        </p:pic>
      </p:grpSp>
      <p:grpSp>
        <p:nvGrpSpPr>
          <p:cNvPr id="4" name="Group 4"/>
          <p:cNvGrpSpPr/>
          <p:nvPr/>
        </p:nvGrpSpPr>
        <p:grpSpPr>
          <a:xfrm>
            <a:off x="3352800" y="0"/>
            <a:ext cx="23642015" cy="10287000"/>
            <a:chOff x="0" y="0"/>
            <a:chExt cx="1532667" cy="666887"/>
          </a:xfrm>
        </p:grpSpPr>
        <p:sp>
          <p:nvSpPr>
            <p:cNvPr id="5" name="Freeform 5"/>
            <p:cNvSpPr/>
            <p:nvPr/>
          </p:nvSpPr>
          <p:spPr>
            <a:xfrm>
              <a:off x="0" y="0"/>
              <a:ext cx="1532667" cy="666887"/>
            </a:xfrm>
            <a:custGeom>
              <a:avLst/>
              <a:gdLst/>
              <a:ahLst/>
              <a:cxnLst/>
              <a:rect l="l" t="t" r="r" b="b"/>
              <a:pathLst>
                <a:path w="1532667" h="666887">
                  <a:moveTo>
                    <a:pt x="1329467" y="0"/>
                  </a:moveTo>
                  <a:lnTo>
                    <a:pt x="0" y="0"/>
                  </a:lnTo>
                  <a:lnTo>
                    <a:pt x="203200" y="666887"/>
                  </a:lnTo>
                  <a:lnTo>
                    <a:pt x="1532667" y="666887"/>
                  </a:lnTo>
                  <a:lnTo>
                    <a:pt x="1329467" y="0"/>
                  </a:lnTo>
                  <a:close/>
                </a:path>
              </a:pathLst>
            </a:custGeom>
            <a:solidFill>
              <a:srgbClr val="FFFFFF"/>
            </a:solidFill>
          </p:spPr>
        </p:sp>
        <p:sp>
          <p:nvSpPr>
            <p:cNvPr id="6" name="TextBox 6"/>
            <p:cNvSpPr txBox="1"/>
            <p:nvPr/>
          </p:nvSpPr>
          <p:spPr>
            <a:xfrm>
              <a:off x="101600" y="-38100"/>
              <a:ext cx="1329467" cy="704987"/>
            </a:xfrm>
            <a:prstGeom prst="rect">
              <a:avLst/>
            </a:prstGeom>
          </p:spPr>
          <p:txBody>
            <a:bodyPr lIns="50800" tIns="50800" rIns="50800" bIns="50800" rtlCol="0" anchor="ctr"/>
            <a:lstStyle/>
            <a:p>
              <a:pPr algn="ctr">
                <a:lnSpc>
                  <a:spcPts val="2100"/>
                </a:lnSpc>
              </a:pPr>
              <a:endParaRPr/>
            </a:p>
          </p:txBody>
        </p:sp>
      </p:grpSp>
      <p:sp>
        <p:nvSpPr>
          <p:cNvPr id="7" name="TextBox 7"/>
          <p:cNvSpPr txBox="1"/>
          <p:nvPr/>
        </p:nvSpPr>
        <p:spPr>
          <a:xfrm>
            <a:off x="609600" y="0"/>
            <a:ext cx="15412572" cy="1117550"/>
          </a:xfrm>
          <a:prstGeom prst="rect">
            <a:avLst/>
          </a:prstGeom>
        </p:spPr>
        <p:txBody>
          <a:bodyPr wrap="square" lIns="0" tIns="0" rIns="0" bIns="0" rtlCol="0" anchor="t">
            <a:spAutoFit/>
          </a:bodyPr>
          <a:lstStyle/>
          <a:p>
            <a:pPr algn="ctr">
              <a:lnSpc>
                <a:spcPts val="9600"/>
              </a:lnSpc>
            </a:pPr>
            <a:r>
              <a:rPr lang="en-US" sz="4800" b="1" dirty="0">
                <a:solidFill>
                  <a:srgbClr val="000000"/>
                </a:solidFill>
                <a:latin typeface="Tex Gyre Termes Bold"/>
                <a:ea typeface="Tex Gyre Termes Bold"/>
                <a:cs typeface="Tex Gyre Termes Bold"/>
                <a:sym typeface="Tex Gyre Termes Bold"/>
              </a:rPr>
              <a:t>Global Strategy Evaluation</a:t>
            </a:r>
          </a:p>
        </p:txBody>
      </p:sp>
      <p:sp>
        <p:nvSpPr>
          <p:cNvPr id="38" name="TextBox 7">
            <a:extLst>
              <a:ext uri="{FF2B5EF4-FFF2-40B4-BE49-F238E27FC236}">
                <a16:creationId xmlns:a16="http://schemas.microsoft.com/office/drawing/2014/main" id="{0E3C1E06-93A9-BEBF-7AAB-7F2DAA53A57A}"/>
              </a:ext>
            </a:extLst>
          </p:cNvPr>
          <p:cNvSpPr txBox="1"/>
          <p:nvPr/>
        </p:nvSpPr>
        <p:spPr>
          <a:xfrm>
            <a:off x="4876800" y="1257300"/>
            <a:ext cx="17297400" cy="2769989"/>
          </a:xfrm>
          <a:prstGeom prst="rect">
            <a:avLst/>
          </a:prstGeom>
        </p:spPr>
        <p:txBody>
          <a:bodyPr wrap="square" lIns="0" tIns="0" rIns="0" bIns="0" rtlCol="0" anchor="t">
            <a:spAutoFit/>
          </a:bodyPr>
          <a:lstStyle/>
          <a:p>
            <a:pPr algn="just"/>
            <a:r>
              <a:rPr lang="en-US" sz="3600" dirty="0">
                <a:solidFill>
                  <a:srgbClr val="000000"/>
                </a:solidFill>
                <a:latin typeface="Times New Roman" panose="02020603050405020304" pitchFamily="18" charset="0"/>
                <a:ea typeface="Tex Gyre Termes Bold"/>
                <a:cs typeface="Times New Roman" panose="02020603050405020304" pitchFamily="18" charset="0"/>
                <a:sym typeface="Tex Gyre Termes Bold"/>
              </a:rPr>
              <a:t>Core approach: A sophisticated transnational strategy globally.</a:t>
            </a:r>
          </a:p>
          <a:p>
            <a:pPr algn="just"/>
            <a:r>
              <a:rPr lang="en-US" sz="3600" dirty="0">
                <a:solidFill>
                  <a:srgbClr val="000000"/>
                </a:solidFill>
                <a:latin typeface="Times New Roman" panose="02020603050405020304" pitchFamily="18" charset="0"/>
                <a:ea typeface="Tex Gyre Termes Bold"/>
                <a:cs typeface="Times New Roman" panose="02020603050405020304" pitchFamily="18" charset="0"/>
                <a:sym typeface="Tex Gyre Termes Bold"/>
              </a:rPr>
              <a:t>Balances cost-efficiency (global) with local market responsiveness (Walmart, 2025a).</a:t>
            </a:r>
          </a:p>
          <a:p>
            <a:pPr algn="just"/>
            <a:r>
              <a:rPr lang="en-US" sz="3600" dirty="0">
                <a:solidFill>
                  <a:srgbClr val="000000"/>
                </a:solidFill>
                <a:latin typeface="Times New Roman" panose="02020603050405020304" pitchFamily="18" charset="0"/>
                <a:ea typeface="Tex Gyre Termes Bold"/>
                <a:cs typeface="Times New Roman" panose="02020603050405020304" pitchFamily="18" charset="0"/>
                <a:sym typeface="Tex Gyre Termes Bold"/>
              </a:rPr>
              <a:t>Exceptions: Home-replication failures in Germany and South Korea (</a:t>
            </a:r>
            <a:r>
              <a:rPr lang="en-US" sz="3600" dirty="0" err="1">
                <a:solidFill>
                  <a:srgbClr val="000000"/>
                </a:solidFill>
                <a:latin typeface="Times New Roman" panose="02020603050405020304" pitchFamily="18" charset="0"/>
                <a:ea typeface="Tex Gyre Termes Bold"/>
                <a:cs typeface="Times New Roman" panose="02020603050405020304" pitchFamily="18" charset="0"/>
                <a:sym typeface="Tex Gyre Termes Bold"/>
              </a:rPr>
              <a:t>Rumapea</a:t>
            </a:r>
            <a:r>
              <a:rPr lang="en-US" sz="3600" dirty="0">
                <a:solidFill>
                  <a:srgbClr val="000000"/>
                </a:solidFill>
                <a:latin typeface="Times New Roman" panose="02020603050405020304" pitchFamily="18" charset="0"/>
                <a:ea typeface="Tex Gyre Termes Bold"/>
                <a:cs typeface="Times New Roman" panose="02020603050405020304" pitchFamily="18" charset="0"/>
                <a:sym typeface="Tex Gyre Termes Bold"/>
              </a:rPr>
              <a:t> and </a:t>
            </a:r>
            <a:r>
              <a:rPr lang="en-US" sz="3600" dirty="0" err="1">
                <a:solidFill>
                  <a:srgbClr val="000000"/>
                </a:solidFill>
                <a:latin typeface="Times New Roman" panose="02020603050405020304" pitchFamily="18" charset="0"/>
                <a:ea typeface="Tex Gyre Termes Bold"/>
                <a:cs typeface="Times New Roman" panose="02020603050405020304" pitchFamily="18" charset="0"/>
                <a:sym typeface="Tex Gyre Termes Bold"/>
              </a:rPr>
              <a:t>Gerarldo</a:t>
            </a:r>
            <a:r>
              <a:rPr lang="en-US" sz="3600" dirty="0">
                <a:solidFill>
                  <a:srgbClr val="000000"/>
                </a:solidFill>
                <a:latin typeface="Times New Roman" panose="02020603050405020304" pitchFamily="18" charset="0"/>
                <a:ea typeface="Tex Gyre Termes Bold"/>
                <a:cs typeface="Times New Roman" panose="02020603050405020304" pitchFamily="18" charset="0"/>
                <a:sym typeface="Tex Gyre Termes Bold"/>
              </a:rPr>
              <a:t>, 2024).</a:t>
            </a:r>
          </a:p>
          <a:p>
            <a:pPr algn="just"/>
            <a:r>
              <a:rPr lang="en-US" sz="3600" dirty="0">
                <a:solidFill>
                  <a:srgbClr val="000000"/>
                </a:solidFill>
                <a:latin typeface="Times New Roman" panose="02020603050405020304" pitchFamily="18" charset="0"/>
                <a:ea typeface="Tex Gyre Termes Bold"/>
                <a:cs typeface="Times New Roman" panose="02020603050405020304" pitchFamily="18" charset="0"/>
                <a:sym typeface="Tex Gyre Termes Bold"/>
              </a:rPr>
              <a:t>Multi-domestic elements in India and Mexico for local brand equity.</a:t>
            </a:r>
          </a:p>
        </p:txBody>
      </p:sp>
      <p:pic>
        <p:nvPicPr>
          <p:cNvPr id="42" name="Picture 41">
            <a:extLst>
              <a:ext uri="{FF2B5EF4-FFF2-40B4-BE49-F238E27FC236}">
                <a16:creationId xmlns:a16="http://schemas.microsoft.com/office/drawing/2014/main" id="{A281BAFE-586B-DFC3-5CF3-941686084FFD}"/>
              </a:ext>
            </a:extLst>
          </p:cNvPr>
          <p:cNvPicPr>
            <a:picLocks noChangeAspect="1"/>
          </p:cNvPicPr>
          <p:nvPr/>
        </p:nvPicPr>
        <p:blipFill>
          <a:blip r:embed="rId4"/>
          <a:stretch>
            <a:fillRect/>
          </a:stretch>
        </p:blipFill>
        <p:spPr>
          <a:xfrm>
            <a:off x="16459200" y="5372100"/>
            <a:ext cx="8934450" cy="3819525"/>
          </a:xfrm>
          <a:prstGeom prst="rect">
            <a:avLst/>
          </a:prstGeom>
        </p:spPr>
      </p:pic>
      <p:sp>
        <p:nvSpPr>
          <p:cNvPr id="43" name="Parallelogram 42">
            <a:extLst>
              <a:ext uri="{FF2B5EF4-FFF2-40B4-BE49-F238E27FC236}">
                <a16:creationId xmlns:a16="http://schemas.microsoft.com/office/drawing/2014/main" id="{1614670A-2BAD-9ED8-61C8-EE6C9673821C}"/>
              </a:ext>
            </a:extLst>
          </p:cNvPr>
          <p:cNvSpPr/>
          <p:nvPr/>
        </p:nvSpPr>
        <p:spPr>
          <a:xfrm>
            <a:off x="4736123" y="4234961"/>
            <a:ext cx="11418276" cy="6052039"/>
          </a:xfrm>
          <a:custGeom>
            <a:avLst/>
            <a:gdLst>
              <a:gd name="csX0" fmla="*/ 0 w 7467600"/>
              <a:gd name="csY0" fmla="*/ 5410200 h 5410200"/>
              <a:gd name="csX1" fmla="*/ 1352550 w 7467600"/>
              <a:gd name="csY1" fmla="*/ 0 h 5410200"/>
              <a:gd name="csX2" fmla="*/ 7467600 w 7467600"/>
              <a:gd name="csY2" fmla="*/ 0 h 5410200"/>
              <a:gd name="csX3" fmla="*/ 6115050 w 7467600"/>
              <a:gd name="csY3" fmla="*/ 5410200 h 5410200"/>
              <a:gd name="csX4" fmla="*/ 0 w 7467600"/>
              <a:gd name="csY4" fmla="*/ 5410200 h 5410200"/>
              <a:gd name="csX0" fmla="*/ 1648557 w 9116157"/>
              <a:gd name="csY0" fmla="*/ 5480538 h 5480538"/>
              <a:gd name="csX1" fmla="*/ 0 w 9116157"/>
              <a:gd name="csY1" fmla="*/ 0 h 5480538"/>
              <a:gd name="csX2" fmla="*/ 9116157 w 9116157"/>
              <a:gd name="csY2" fmla="*/ 70338 h 5480538"/>
              <a:gd name="csX3" fmla="*/ 7763607 w 9116157"/>
              <a:gd name="csY3" fmla="*/ 5480538 h 5480538"/>
              <a:gd name="csX4" fmla="*/ 1648557 w 9116157"/>
              <a:gd name="csY4" fmla="*/ 5480538 h 5480538"/>
              <a:gd name="csX0" fmla="*/ 1648557 w 7763607"/>
              <a:gd name="csY0" fmla="*/ 5480538 h 5480538"/>
              <a:gd name="csX1" fmla="*/ 0 w 7763607"/>
              <a:gd name="csY1" fmla="*/ 0 h 5480538"/>
              <a:gd name="csX2" fmla="*/ 5693018 w 7763607"/>
              <a:gd name="csY2" fmla="*/ 164123 h 5480538"/>
              <a:gd name="csX3" fmla="*/ 7763607 w 7763607"/>
              <a:gd name="csY3" fmla="*/ 5480538 h 5480538"/>
              <a:gd name="csX4" fmla="*/ 1648557 w 7763607"/>
              <a:gd name="csY4" fmla="*/ 5480538 h 5480538"/>
              <a:gd name="csX0" fmla="*/ 1812680 w 7927730"/>
              <a:gd name="csY0" fmla="*/ 5316415 h 5316415"/>
              <a:gd name="csX1" fmla="*/ 0 w 7927730"/>
              <a:gd name="csY1" fmla="*/ 40279 h 5316415"/>
              <a:gd name="csX2" fmla="*/ 5857141 w 7927730"/>
              <a:gd name="csY2" fmla="*/ 0 h 5316415"/>
              <a:gd name="csX3" fmla="*/ 7927730 w 7927730"/>
              <a:gd name="csY3" fmla="*/ 5316415 h 5316415"/>
              <a:gd name="csX4" fmla="*/ 1812680 w 7927730"/>
              <a:gd name="csY4" fmla="*/ 5316415 h 5316415"/>
              <a:gd name="csX0" fmla="*/ 1812680 w 7927730"/>
              <a:gd name="csY0" fmla="*/ 5276136 h 5276136"/>
              <a:gd name="csX1" fmla="*/ 0 w 7927730"/>
              <a:gd name="csY1" fmla="*/ 0 h 5276136"/>
              <a:gd name="csX2" fmla="*/ 5927480 w 7927730"/>
              <a:gd name="csY2" fmla="*/ 102803 h 5276136"/>
              <a:gd name="csX3" fmla="*/ 7927730 w 7927730"/>
              <a:gd name="csY3" fmla="*/ 5276136 h 5276136"/>
              <a:gd name="csX4" fmla="*/ 1812680 w 7927730"/>
              <a:gd name="csY4" fmla="*/ 5276136 h 5276136"/>
              <a:gd name="csX0" fmla="*/ 1812680 w 7927730"/>
              <a:gd name="csY0" fmla="*/ 5276136 h 5276136"/>
              <a:gd name="csX1" fmla="*/ 0 w 7927730"/>
              <a:gd name="csY1" fmla="*/ 0 h 5276136"/>
              <a:gd name="csX2" fmla="*/ 6021264 w 7927730"/>
              <a:gd name="csY2" fmla="*/ 21043 h 5276136"/>
              <a:gd name="csX3" fmla="*/ 7927730 w 7927730"/>
              <a:gd name="csY3" fmla="*/ 5276136 h 5276136"/>
              <a:gd name="csX4" fmla="*/ 1812680 w 7927730"/>
              <a:gd name="csY4" fmla="*/ 5276136 h 5276136"/>
              <a:gd name="csX0" fmla="*/ 1262663 w 7927730"/>
              <a:gd name="csY0" fmla="*/ 5235256 h 5276136"/>
              <a:gd name="csX1" fmla="*/ 0 w 7927730"/>
              <a:gd name="csY1" fmla="*/ 0 h 5276136"/>
              <a:gd name="csX2" fmla="*/ 6021264 w 7927730"/>
              <a:gd name="csY2" fmla="*/ 21043 h 5276136"/>
              <a:gd name="csX3" fmla="*/ 7927730 w 7927730"/>
              <a:gd name="csY3" fmla="*/ 5276136 h 5276136"/>
              <a:gd name="csX4" fmla="*/ 1262663 w 7927730"/>
              <a:gd name="csY4" fmla="*/ 5235256 h 5276136"/>
            </a:gdLst>
            <a:ahLst/>
            <a:cxnLst>
              <a:cxn ang="0">
                <a:pos x="csX0" y="csY0"/>
              </a:cxn>
              <a:cxn ang="0">
                <a:pos x="csX1" y="csY1"/>
              </a:cxn>
              <a:cxn ang="0">
                <a:pos x="csX2" y="csY2"/>
              </a:cxn>
              <a:cxn ang="0">
                <a:pos x="csX3" y="csY3"/>
              </a:cxn>
              <a:cxn ang="0">
                <a:pos x="csX4" y="csY4"/>
              </a:cxn>
            </a:cxnLst>
            <a:rect l="l" t="t" r="r" b="b"/>
            <a:pathLst>
              <a:path w="7927730" h="5276136">
                <a:moveTo>
                  <a:pt x="1262663" y="5235256"/>
                </a:moveTo>
                <a:lnTo>
                  <a:pt x="0" y="0"/>
                </a:lnTo>
                <a:lnTo>
                  <a:pt x="6021264" y="21043"/>
                </a:lnTo>
                <a:lnTo>
                  <a:pt x="7927730" y="5276136"/>
                </a:lnTo>
                <a:lnTo>
                  <a:pt x="1262663" y="5235256"/>
                </a:lnTo>
                <a:close/>
              </a:path>
            </a:pathLst>
          </a:custGeom>
          <a:blipFill dpi="0" rotWithShape="1">
            <a:blip r:embed="rId5" cstate="print">
              <a:extLst>
                <a:ext uri="{28A0092B-C50C-407E-A947-70E740481C1C}">
                  <a14:useLocalDpi xmlns:a14="http://schemas.microsoft.com/office/drawing/2010/main" val="0"/>
                </a:ext>
                <a:ext uri="{837473B0-CC2E-450A-ABE3-18F120FF3D39}">
                  <a1611:picAttrSrcUrl xmlns:a1611="http://schemas.microsoft.com/office/drawing/2016/11/main" r:id="rId6"/>
                </a:ext>
              </a:extLst>
            </a:blip>
            <a:srcRect/>
            <a:stretch>
              <a:fillRect b="339"/>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113084"/>
        </a:solidFill>
        <a:effectLst/>
      </p:bgPr>
    </p:bg>
    <p:spTree>
      <p:nvGrpSpPr>
        <p:cNvPr id="1" name=""/>
        <p:cNvGrpSpPr/>
        <p:nvPr/>
      </p:nvGrpSpPr>
      <p:grpSpPr>
        <a:xfrm>
          <a:off x="0" y="0"/>
          <a:ext cx="0" cy="0"/>
          <a:chOff x="0" y="0"/>
          <a:chExt cx="0" cy="0"/>
        </a:xfrm>
      </p:grpSpPr>
      <p:grpSp>
        <p:nvGrpSpPr>
          <p:cNvPr id="2" name="Group 2"/>
          <p:cNvGrpSpPr/>
          <p:nvPr/>
        </p:nvGrpSpPr>
        <p:grpSpPr>
          <a:xfrm>
            <a:off x="-4991816" y="-2866885"/>
            <a:ext cx="10811020" cy="14530516"/>
            <a:chOff x="0" y="0"/>
            <a:chExt cx="5075448" cy="6821640"/>
          </a:xfrm>
        </p:grpSpPr>
        <p:sp>
          <p:nvSpPr>
            <p:cNvPr id="3" name="Freeform 3"/>
            <p:cNvSpPr/>
            <p:nvPr/>
          </p:nvSpPr>
          <p:spPr>
            <a:xfrm>
              <a:off x="0" y="0"/>
              <a:ext cx="5075448" cy="6821639"/>
            </a:xfrm>
            <a:custGeom>
              <a:avLst/>
              <a:gdLst/>
              <a:ahLst/>
              <a:cxnLst/>
              <a:rect l="l" t="t" r="r" b="b"/>
              <a:pathLst>
                <a:path w="5075448" h="6821639">
                  <a:moveTo>
                    <a:pt x="3806586" y="0"/>
                  </a:moveTo>
                  <a:lnTo>
                    <a:pt x="1268862" y="0"/>
                  </a:lnTo>
                  <a:lnTo>
                    <a:pt x="0" y="3410820"/>
                  </a:lnTo>
                  <a:lnTo>
                    <a:pt x="1268862" y="6821639"/>
                  </a:lnTo>
                  <a:lnTo>
                    <a:pt x="3806586" y="6821639"/>
                  </a:lnTo>
                  <a:lnTo>
                    <a:pt x="5075448" y="3410820"/>
                  </a:lnTo>
                  <a:close/>
                </a:path>
              </a:pathLst>
            </a:custGeom>
            <a:blipFill>
              <a:blip r:embed="rId3"/>
              <a:stretch>
                <a:fillRect l="-36970" r="-64762"/>
              </a:stretch>
            </a:blipFill>
          </p:spPr>
        </p:sp>
      </p:grpSp>
      <p:grpSp>
        <p:nvGrpSpPr>
          <p:cNvPr id="4" name="Group 4"/>
          <p:cNvGrpSpPr/>
          <p:nvPr/>
        </p:nvGrpSpPr>
        <p:grpSpPr>
          <a:xfrm>
            <a:off x="3980879" y="4360273"/>
            <a:ext cx="16809724" cy="4898027"/>
            <a:chOff x="0" y="0"/>
            <a:chExt cx="1874763" cy="546269"/>
          </a:xfrm>
        </p:grpSpPr>
        <p:sp>
          <p:nvSpPr>
            <p:cNvPr id="5" name="Freeform 5"/>
            <p:cNvSpPr/>
            <p:nvPr/>
          </p:nvSpPr>
          <p:spPr>
            <a:xfrm>
              <a:off x="0" y="0"/>
              <a:ext cx="1874763" cy="546269"/>
            </a:xfrm>
            <a:custGeom>
              <a:avLst/>
              <a:gdLst/>
              <a:ahLst/>
              <a:cxnLst/>
              <a:rect l="l" t="t" r="r" b="b"/>
              <a:pathLst>
                <a:path w="1874763" h="546269">
                  <a:moveTo>
                    <a:pt x="203200" y="0"/>
                  </a:moveTo>
                  <a:lnTo>
                    <a:pt x="1874763" y="0"/>
                  </a:lnTo>
                  <a:lnTo>
                    <a:pt x="1671563" y="546269"/>
                  </a:lnTo>
                  <a:lnTo>
                    <a:pt x="0" y="546269"/>
                  </a:lnTo>
                  <a:lnTo>
                    <a:pt x="203200" y="0"/>
                  </a:lnTo>
                  <a:close/>
                </a:path>
              </a:pathLst>
            </a:custGeom>
            <a:solidFill>
              <a:srgbClr val="FFFFFF"/>
            </a:solidFill>
          </p:spPr>
        </p:sp>
        <p:sp>
          <p:nvSpPr>
            <p:cNvPr id="6" name="TextBox 6"/>
            <p:cNvSpPr txBox="1"/>
            <p:nvPr/>
          </p:nvSpPr>
          <p:spPr>
            <a:xfrm>
              <a:off x="101600" y="-38100"/>
              <a:ext cx="1671563" cy="584369"/>
            </a:xfrm>
            <a:prstGeom prst="rect">
              <a:avLst/>
            </a:prstGeom>
          </p:spPr>
          <p:txBody>
            <a:bodyPr lIns="50800" tIns="50800" rIns="50800" bIns="50800" rtlCol="0" anchor="ctr"/>
            <a:lstStyle/>
            <a:p>
              <a:pPr algn="ctr">
                <a:lnSpc>
                  <a:spcPts val="2100"/>
                </a:lnSpc>
              </a:pPr>
              <a:endParaRPr/>
            </a:p>
          </p:txBody>
        </p:sp>
      </p:grpSp>
      <p:grpSp>
        <p:nvGrpSpPr>
          <p:cNvPr id="7" name="Group 7"/>
          <p:cNvGrpSpPr/>
          <p:nvPr/>
        </p:nvGrpSpPr>
        <p:grpSpPr>
          <a:xfrm>
            <a:off x="4276154" y="5497279"/>
            <a:ext cx="1543050" cy="2011136"/>
            <a:chOff x="0" y="0"/>
            <a:chExt cx="406400" cy="529682"/>
          </a:xfrm>
        </p:grpSpPr>
        <p:sp>
          <p:nvSpPr>
            <p:cNvPr id="8" name="Freeform 8"/>
            <p:cNvSpPr/>
            <p:nvPr/>
          </p:nvSpPr>
          <p:spPr>
            <a:xfrm>
              <a:off x="0" y="0"/>
              <a:ext cx="406400" cy="529682"/>
            </a:xfrm>
            <a:custGeom>
              <a:avLst/>
              <a:gdLst/>
              <a:ahLst/>
              <a:cxnLst/>
              <a:rect l="l" t="t" r="r" b="b"/>
              <a:pathLst>
                <a:path w="406400" h="529682">
                  <a:moveTo>
                    <a:pt x="203200" y="0"/>
                  </a:moveTo>
                  <a:lnTo>
                    <a:pt x="406400" y="0"/>
                  </a:lnTo>
                  <a:lnTo>
                    <a:pt x="203200" y="529682"/>
                  </a:lnTo>
                  <a:lnTo>
                    <a:pt x="0" y="529682"/>
                  </a:lnTo>
                  <a:lnTo>
                    <a:pt x="203200" y="0"/>
                  </a:lnTo>
                  <a:close/>
                </a:path>
              </a:pathLst>
            </a:custGeom>
            <a:solidFill>
              <a:srgbClr val="FFC61A"/>
            </a:solidFill>
          </p:spPr>
        </p:sp>
        <p:sp>
          <p:nvSpPr>
            <p:cNvPr id="9" name="TextBox 9"/>
            <p:cNvSpPr txBox="1"/>
            <p:nvPr/>
          </p:nvSpPr>
          <p:spPr>
            <a:xfrm>
              <a:off x="101600" y="-38100"/>
              <a:ext cx="203200" cy="567782"/>
            </a:xfrm>
            <a:prstGeom prst="rect">
              <a:avLst/>
            </a:prstGeom>
          </p:spPr>
          <p:txBody>
            <a:bodyPr lIns="50800" tIns="50800" rIns="50800" bIns="50800" rtlCol="0" anchor="ctr"/>
            <a:lstStyle/>
            <a:p>
              <a:pPr algn="ctr">
                <a:lnSpc>
                  <a:spcPts val="2100"/>
                </a:lnSpc>
              </a:pPr>
              <a:endParaRPr dirty="0"/>
            </a:p>
          </p:txBody>
        </p:sp>
      </p:grpSp>
      <p:grpSp>
        <p:nvGrpSpPr>
          <p:cNvPr id="10" name="Group 10"/>
          <p:cNvGrpSpPr/>
          <p:nvPr/>
        </p:nvGrpSpPr>
        <p:grpSpPr>
          <a:xfrm>
            <a:off x="13402025" y="-1407160"/>
            <a:ext cx="7714549" cy="2435860"/>
            <a:chOff x="0" y="0"/>
            <a:chExt cx="1579288" cy="498658"/>
          </a:xfrm>
        </p:grpSpPr>
        <p:sp>
          <p:nvSpPr>
            <p:cNvPr id="11" name="Freeform 11"/>
            <p:cNvSpPr/>
            <p:nvPr/>
          </p:nvSpPr>
          <p:spPr>
            <a:xfrm>
              <a:off x="0" y="0"/>
              <a:ext cx="1579288" cy="498658"/>
            </a:xfrm>
            <a:custGeom>
              <a:avLst/>
              <a:gdLst/>
              <a:ahLst/>
              <a:cxnLst/>
              <a:rect l="l" t="t" r="r" b="b"/>
              <a:pathLst>
                <a:path w="1579288" h="498658">
                  <a:moveTo>
                    <a:pt x="1376088" y="0"/>
                  </a:moveTo>
                  <a:lnTo>
                    <a:pt x="0" y="0"/>
                  </a:lnTo>
                  <a:lnTo>
                    <a:pt x="203200" y="498658"/>
                  </a:lnTo>
                  <a:lnTo>
                    <a:pt x="1579288" y="498658"/>
                  </a:lnTo>
                  <a:lnTo>
                    <a:pt x="1376088" y="0"/>
                  </a:lnTo>
                  <a:close/>
                </a:path>
              </a:pathLst>
            </a:custGeom>
            <a:solidFill>
              <a:srgbClr val="FFC61A"/>
            </a:solidFill>
          </p:spPr>
        </p:sp>
        <p:sp>
          <p:nvSpPr>
            <p:cNvPr id="12" name="TextBox 12"/>
            <p:cNvSpPr txBox="1"/>
            <p:nvPr/>
          </p:nvSpPr>
          <p:spPr>
            <a:xfrm>
              <a:off x="101600" y="-38100"/>
              <a:ext cx="1376088" cy="536758"/>
            </a:xfrm>
            <a:prstGeom prst="rect">
              <a:avLst/>
            </a:prstGeom>
          </p:spPr>
          <p:txBody>
            <a:bodyPr lIns="50800" tIns="50800" rIns="50800" bIns="50800" rtlCol="0" anchor="ctr"/>
            <a:lstStyle/>
            <a:p>
              <a:pPr algn="ctr">
                <a:lnSpc>
                  <a:spcPts val="2100"/>
                </a:lnSpc>
              </a:pPr>
              <a:endParaRPr/>
            </a:p>
          </p:txBody>
        </p:sp>
      </p:grpSp>
      <p:sp>
        <p:nvSpPr>
          <p:cNvPr id="13" name="TextBox 13"/>
          <p:cNvSpPr txBox="1"/>
          <p:nvPr/>
        </p:nvSpPr>
        <p:spPr>
          <a:xfrm>
            <a:off x="6920284" y="1843133"/>
            <a:ext cx="7557716" cy="1139158"/>
          </a:xfrm>
          <a:prstGeom prst="rect">
            <a:avLst/>
          </a:prstGeom>
        </p:spPr>
        <p:txBody>
          <a:bodyPr wrap="square" lIns="0" tIns="0" rIns="0" bIns="0" rtlCol="0" anchor="t">
            <a:spAutoFit/>
          </a:bodyPr>
          <a:lstStyle/>
          <a:p>
            <a:pPr algn="l">
              <a:lnSpc>
                <a:spcPts val="9600"/>
              </a:lnSpc>
            </a:pPr>
            <a:r>
              <a:rPr lang="en-US" sz="6000" b="1" dirty="0">
                <a:solidFill>
                  <a:srgbClr val="FFFFFF"/>
                </a:solidFill>
                <a:latin typeface="Tex Gyre Termes Bold"/>
                <a:ea typeface="Tex Gyre Termes Bold"/>
                <a:cs typeface="Tex Gyre Termes Bold"/>
                <a:sym typeface="Tex Gyre Termes Bold"/>
              </a:rPr>
              <a:t>Strategic Alignment</a:t>
            </a:r>
          </a:p>
        </p:txBody>
      </p:sp>
      <p:sp>
        <p:nvSpPr>
          <p:cNvPr id="14" name="TextBox 14"/>
          <p:cNvSpPr txBox="1"/>
          <p:nvPr/>
        </p:nvSpPr>
        <p:spPr>
          <a:xfrm>
            <a:off x="6096000" y="4838700"/>
            <a:ext cx="11734800" cy="3771032"/>
          </a:xfrm>
          <a:prstGeom prst="rect">
            <a:avLst/>
          </a:prstGeom>
        </p:spPr>
        <p:txBody>
          <a:bodyPr wrap="square" lIns="0" tIns="0" rIns="0" bIns="0" rtlCol="0" anchor="t">
            <a:spAutoFit/>
          </a:bodyPr>
          <a:lstStyle/>
          <a:p>
            <a:pPr marL="571500" indent="-571500" algn="l">
              <a:lnSpc>
                <a:spcPts val="5039"/>
              </a:lnSpc>
              <a:buFont typeface="Arial" panose="020B0604020202020204" pitchFamily="34" charset="0"/>
              <a:buChar char="•"/>
            </a:pPr>
            <a:r>
              <a:rPr lang="en-GB" sz="2800" noProof="0" dirty="0">
                <a:solidFill>
                  <a:srgbClr val="000000"/>
                </a:solidFill>
                <a:latin typeface="Times New Roman" panose="02020603050405020304" pitchFamily="18" charset="0"/>
                <a:ea typeface="DM Sans"/>
                <a:cs typeface="Times New Roman" panose="02020603050405020304" pitchFamily="18" charset="0"/>
                <a:sym typeface="DM Sans"/>
              </a:rPr>
              <a:t>Industry alignment: Grocery requires local sourcing, fitting multi-domestic needs.</a:t>
            </a:r>
          </a:p>
          <a:p>
            <a:pPr marL="571500" indent="-571500" algn="l">
              <a:lnSpc>
                <a:spcPts val="5039"/>
              </a:lnSpc>
              <a:buFont typeface="Arial" panose="020B0604020202020204" pitchFamily="34" charset="0"/>
              <a:buChar char="•"/>
            </a:pPr>
            <a:r>
              <a:rPr lang="en-GB" sz="2800" noProof="0" dirty="0">
                <a:solidFill>
                  <a:srgbClr val="000000"/>
                </a:solidFill>
                <a:latin typeface="Times New Roman" panose="02020603050405020304" pitchFamily="18" charset="0"/>
                <a:ea typeface="DM Sans"/>
                <a:cs typeface="Times New Roman" panose="02020603050405020304" pitchFamily="18" charset="0"/>
                <a:sym typeface="DM Sans"/>
              </a:rPr>
              <a:t>Competitive alignment: Global scale battles Amazon’s cost structure (Jindal, 2021).</a:t>
            </a:r>
          </a:p>
          <a:p>
            <a:pPr marL="571500" indent="-571500" algn="l">
              <a:lnSpc>
                <a:spcPts val="5039"/>
              </a:lnSpc>
              <a:buFont typeface="Arial" panose="020B0604020202020204" pitchFamily="34" charset="0"/>
              <a:buChar char="•"/>
            </a:pPr>
            <a:r>
              <a:rPr lang="en-GB" sz="2800" noProof="0" dirty="0">
                <a:solidFill>
                  <a:srgbClr val="000000"/>
                </a:solidFill>
                <a:latin typeface="Times New Roman" panose="02020603050405020304" pitchFamily="18" charset="0"/>
                <a:ea typeface="DM Sans"/>
                <a:cs typeface="Times New Roman" panose="02020603050405020304" pitchFamily="18" charset="0"/>
                <a:sym typeface="DM Sans"/>
              </a:rPr>
              <a:t>Resource alignment: Proprietary supply chain tech is globally standardised.</a:t>
            </a:r>
          </a:p>
          <a:p>
            <a:pPr marL="571500" indent="-571500" algn="l">
              <a:lnSpc>
                <a:spcPts val="5039"/>
              </a:lnSpc>
              <a:buFont typeface="Arial" panose="020B0604020202020204" pitchFamily="34" charset="0"/>
              <a:buChar char="•"/>
            </a:pPr>
            <a:r>
              <a:rPr lang="en-GB" sz="2800" noProof="0" dirty="0">
                <a:solidFill>
                  <a:srgbClr val="000000"/>
                </a:solidFill>
                <a:latin typeface="Times New Roman" panose="02020603050405020304" pitchFamily="18" charset="0"/>
                <a:ea typeface="DM Sans"/>
                <a:cs typeface="Times New Roman" panose="02020603050405020304" pitchFamily="18" charset="0"/>
                <a:sym typeface="DM Sans"/>
              </a:rPr>
              <a:t>Global framework: Integrates global data analytics for local execution.</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113084"/>
        </a:solidFill>
        <a:effectLst/>
      </p:bgPr>
    </p:bg>
    <p:spTree>
      <p:nvGrpSpPr>
        <p:cNvPr id="1" name="">
          <a:extLst>
            <a:ext uri="{FF2B5EF4-FFF2-40B4-BE49-F238E27FC236}">
              <a16:creationId xmlns:a16="http://schemas.microsoft.com/office/drawing/2014/main" id="{71969C78-937A-F4E3-612A-89AC774F1C67}"/>
            </a:ext>
          </a:extLst>
        </p:cNvPr>
        <p:cNvGrpSpPr/>
        <p:nvPr/>
      </p:nvGrpSpPr>
      <p:grpSpPr>
        <a:xfrm>
          <a:off x="0" y="0"/>
          <a:ext cx="0" cy="0"/>
          <a:chOff x="0" y="0"/>
          <a:chExt cx="0" cy="0"/>
        </a:xfrm>
      </p:grpSpPr>
      <p:grpSp>
        <p:nvGrpSpPr>
          <p:cNvPr id="4" name="Group 4">
            <a:extLst>
              <a:ext uri="{FF2B5EF4-FFF2-40B4-BE49-F238E27FC236}">
                <a16:creationId xmlns:a16="http://schemas.microsoft.com/office/drawing/2014/main" id="{D6CEFFCB-0624-43CC-BFA6-A21EDDABED70}"/>
              </a:ext>
            </a:extLst>
          </p:cNvPr>
          <p:cNvGrpSpPr/>
          <p:nvPr/>
        </p:nvGrpSpPr>
        <p:grpSpPr>
          <a:xfrm>
            <a:off x="3980879" y="4360273"/>
            <a:ext cx="16809724" cy="4898027"/>
            <a:chOff x="0" y="0"/>
            <a:chExt cx="1874763" cy="546269"/>
          </a:xfrm>
        </p:grpSpPr>
        <p:sp>
          <p:nvSpPr>
            <p:cNvPr id="5" name="Freeform 5">
              <a:extLst>
                <a:ext uri="{FF2B5EF4-FFF2-40B4-BE49-F238E27FC236}">
                  <a16:creationId xmlns:a16="http://schemas.microsoft.com/office/drawing/2014/main" id="{26A2ECAB-78CE-39B5-B9E8-B52EF567C286}"/>
                </a:ext>
              </a:extLst>
            </p:cNvPr>
            <p:cNvSpPr/>
            <p:nvPr/>
          </p:nvSpPr>
          <p:spPr>
            <a:xfrm>
              <a:off x="0" y="0"/>
              <a:ext cx="1874763" cy="546269"/>
            </a:xfrm>
            <a:custGeom>
              <a:avLst/>
              <a:gdLst/>
              <a:ahLst/>
              <a:cxnLst/>
              <a:rect l="l" t="t" r="r" b="b"/>
              <a:pathLst>
                <a:path w="1874763" h="546269">
                  <a:moveTo>
                    <a:pt x="203200" y="0"/>
                  </a:moveTo>
                  <a:lnTo>
                    <a:pt x="1874763" y="0"/>
                  </a:lnTo>
                  <a:lnTo>
                    <a:pt x="1671563" y="546269"/>
                  </a:lnTo>
                  <a:lnTo>
                    <a:pt x="0" y="546269"/>
                  </a:lnTo>
                  <a:lnTo>
                    <a:pt x="203200" y="0"/>
                  </a:lnTo>
                  <a:close/>
                </a:path>
              </a:pathLst>
            </a:custGeom>
            <a:solidFill>
              <a:srgbClr val="FFFFFF"/>
            </a:solidFill>
          </p:spPr>
        </p:sp>
        <p:sp>
          <p:nvSpPr>
            <p:cNvPr id="6" name="TextBox 6">
              <a:extLst>
                <a:ext uri="{FF2B5EF4-FFF2-40B4-BE49-F238E27FC236}">
                  <a16:creationId xmlns:a16="http://schemas.microsoft.com/office/drawing/2014/main" id="{E2B0DF13-32B9-B878-CF68-512C4463C106}"/>
                </a:ext>
              </a:extLst>
            </p:cNvPr>
            <p:cNvSpPr txBox="1"/>
            <p:nvPr/>
          </p:nvSpPr>
          <p:spPr>
            <a:xfrm>
              <a:off x="101600" y="-38100"/>
              <a:ext cx="1671563" cy="584369"/>
            </a:xfrm>
            <a:prstGeom prst="rect">
              <a:avLst/>
            </a:prstGeom>
          </p:spPr>
          <p:txBody>
            <a:bodyPr lIns="50800" tIns="50800" rIns="50800" bIns="50800" rtlCol="0" anchor="ctr"/>
            <a:lstStyle/>
            <a:p>
              <a:pPr algn="ctr">
                <a:lnSpc>
                  <a:spcPts val="2100"/>
                </a:lnSpc>
              </a:pPr>
              <a:endParaRPr/>
            </a:p>
          </p:txBody>
        </p:sp>
      </p:grpSp>
      <p:grpSp>
        <p:nvGrpSpPr>
          <p:cNvPr id="7" name="Group 7">
            <a:extLst>
              <a:ext uri="{FF2B5EF4-FFF2-40B4-BE49-F238E27FC236}">
                <a16:creationId xmlns:a16="http://schemas.microsoft.com/office/drawing/2014/main" id="{EF4E39FE-FA84-0CB2-67BE-71759398054A}"/>
              </a:ext>
            </a:extLst>
          </p:cNvPr>
          <p:cNvGrpSpPr/>
          <p:nvPr/>
        </p:nvGrpSpPr>
        <p:grpSpPr>
          <a:xfrm>
            <a:off x="4276154" y="5497279"/>
            <a:ext cx="1543050" cy="2011136"/>
            <a:chOff x="0" y="0"/>
            <a:chExt cx="406400" cy="529682"/>
          </a:xfrm>
        </p:grpSpPr>
        <p:sp>
          <p:nvSpPr>
            <p:cNvPr id="8" name="Freeform 8">
              <a:extLst>
                <a:ext uri="{FF2B5EF4-FFF2-40B4-BE49-F238E27FC236}">
                  <a16:creationId xmlns:a16="http://schemas.microsoft.com/office/drawing/2014/main" id="{D36DB14E-06BC-427E-F405-9910C68E1A81}"/>
                </a:ext>
              </a:extLst>
            </p:cNvPr>
            <p:cNvSpPr/>
            <p:nvPr/>
          </p:nvSpPr>
          <p:spPr>
            <a:xfrm>
              <a:off x="0" y="0"/>
              <a:ext cx="406400" cy="529682"/>
            </a:xfrm>
            <a:custGeom>
              <a:avLst/>
              <a:gdLst/>
              <a:ahLst/>
              <a:cxnLst/>
              <a:rect l="l" t="t" r="r" b="b"/>
              <a:pathLst>
                <a:path w="406400" h="529682">
                  <a:moveTo>
                    <a:pt x="203200" y="0"/>
                  </a:moveTo>
                  <a:lnTo>
                    <a:pt x="406400" y="0"/>
                  </a:lnTo>
                  <a:lnTo>
                    <a:pt x="203200" y="529682"/>
                  </a:lnTo>
                  <a:lnTo>
                    <a:pt x="0" y="529682"/>
                  </a:lnTo>
                  <a:lnTo>
                    <a:pt x="203200" y="0"/>
                  </a:lnTo>
                  <a:close/>
                </a:path>
              </a:pathLst>
            </a:custGeom>
            <a:solidFill>
              <a:srgbClr val="FFC61A"/>
            </a:solidFill>
          </p:spPr>
        </p:sp>
        <p:sp>
          <p:nvSpPr>
            <p:cNvPr id="9" name="TextBox 9">
              <a:extLst>
                <a:ext uri="{FF2B5EF4-FFF2-40B4-BE49-F238E27FC236}">
                  <a16:creationId xmlns:a16="http://schemas.microsoft.com/office/drawing/2014/main" id="{043AE257-611E-C74A-3FF6-DBB7E95D0BE6}"/>
                </a:ext>
              </a:extLst>
            </p:cNvPr>
            <p:cNvSpPr txBox="1"/>
            <p:nvPr/>
          </p:nvSpPr>
          <p:spPr>
            <a:xfrm>
              <a:off x="101600" y="-38100"/>
              <a:ext cx="203200" cy="567782"/>
            </a:xfrm>
            <a:prstGeom prst="rect">
              <a:avLst/>
            </a:prstGeom>
          </p:spPr>
          <p:txBody>
            <a:bodyPr lIns="50800" tIns="50800" rIns="50800" bIns="50800" rtlCol="0" anchor="ctr"/>
            <a:lstStyle/>
            <a:p>
              <a:pPr algn="ctr">
                <a:lnSpc>
                  <a:spcPts val="2100"/>
                </a:lnSpc>
              </a:pPr>
              <a:endParaRPr dirty="0"/>
            </a:p>
          </p:txBody>
        </p:sp>
      </p:grpSp>
      <p:grpSp>
        <p:nvGrpSpPr>
          <p:cNvPr id="10" name="Group 10">
            <a:extLst>
              <a:ext uri="{FF2B5EF4-FFF2-40B4-BE49-F238E27FC236}">
                <a16:creationId xmlns:a16="http://schemas.microsoft.com/office/drawing/2014/main" id="{36D21D0C-EC57-0FC0-F79F-ECE748F11C47}"/>
              </a:ext>
            </a:extLst>
          </p:cNvPr>
          <p:cNvGrpSpPr/>
          <p:nvPr/>
        </p:nvGrpSpPr>
        <p:grpSpPr>
          <a:xfrm>
            <a:off x="13402025" y="-1407160"/>
            <a:ext cx="7714549" cy="2435860"/>
            <a:chOff x="0" y="0"/>
            <a:chExt cx="1579288" cy="498658"/>
          </a:xfrm>
        </p:grpSpPr>
        <p:sp>
          <p:nvSpPr>
            <p:cNvPr id="11" name="Freeform 11">
              <a:extLst>
                <a:ext uri="{FF2B5EF4-FFF2-40B4-BE49-F238E27FC236}">
                  <a16:creationId xmlns:a16="http://schemas.microsoft.com/office/drawing/2014/main" id="{783E6934-68CA-4277-6067-27F2467BED37}"/>
                </a:ext>
              </a:extLst>
            </p:cNvPr>
            <p:cNvSpPr/>
            <p:nvPr/>
          </p:nvSpPr>
          <p:spPr>
            <a:xfrm>
              <a:off x="0" y="0"/>
              <a:ext cx="1579288" cy="498658"/>
            </a:xfrm>
            <a:custGeom>
              <a:avLst/>
              <a:gdLst/>
              <a:ahLst/>
              <a:cxnLst/>
              <a:rect l="l" t="t" r="r" b="b"/>
              <a:pathLst>
                <a:path w="1579288" h="498658">
                  <a:moveTo>
                    <a:pt x="1376088" y="0"/>
                  </a:moveTo>
                  <a:lnTo>
                    <a:pt x="0" y="0"/>
                  </a:lnTo>
                  <a:lnTo>
                    <a:pt x="203200" y="498658"/>
                  </a:lnTo>
                  <a:lnTo>
                    <a:pt x="1579288" y="498658"/>
                  </a:lnTo>
                  <a:lnTo>
                    <a:pt x="1376088" y="0"/>
                  </a:lnTo>
                  <a:close/>
                </a:path>
              </a:pathLst>
            </a:custGeom>
            <a:solidFill>
              <a:srgbClr val="FFC61A"/>
            </a:solidFill>
          </p:spPr>
        </p:sp>
        <p:sp>
          <p:nvSpPr>
            <p:cNvPr id="12" name="TextBox 12">
              <a:extLst>
                <a:ext uri="{FF2B5EF4-FFF2-40B4-BE49-F238E27FC236}">
                  <a16:creationId xmlns:a16="http://schemas.microsoft.com/office/drawing/2014/main" id="{E67F87B4-514B-9B11-1EE8-D4D32A0A033D}"/>
                </a:ext>
              </a:extLst>
            </p:cNvPr>
            <p:cNvSpPr txBox="1"/>
            <p:nvPr/>
          </p:nvSpPr>
          <p:spPr>
            <a:xfrm>
              <a:off x="101600" y="-38100"/>
              <a:ext cx="1376088" cy="536758"/>
            </a:xfrm>
            <a:prstGeom prst="rect">
              <a:avLst/>
            </a:prstGeom>
          </p:spPr>
          <p:txBody>
            <a:bodyPr lIns="50800" tIns="50800" rIns="50800" bIns="50800" rtlCol="0" anchor="ctr"/>
            <a:lstStyle/>
            <a:p>
              <a:pPr algn="ctr">
                <a:lnSpc>
                  <a:spcPts val="2100"/>
                </a:lnSpc>
              </a:pPr>
              <a:endParaRPr/>
            </a:p>
          </p:txBody>
        </p:sp>
      </p:grpSp>
      <p:sp>
        <p:nvSpPr>
          <p:cNvPr id="13" name="TextBox 13">
            <a:extLst>
              <a:ext uri="{FF2B5EF4-FFF2-40B4-BE49-F238E27FC236}">
                <a16:creationId xmlns:a16="http://schemas.microsoft.com/office/drawing/2014/main" id="{2BF3E4D7-8BDA-FC3C-E681-1D093BACAF46}"/>
              </a:ext>
            </a:extLst>
          </p:cNvPr>
          <p:cNvSpPr txBox="1"/>
          <p:nvPr/>
        </p:nvSpPr>
        <p:spPr>
          <a:xfrm>
            <a:off x="6920284" y="1843133"/>
            <a:ext cx="10377116" cy="1096006"/>
          </a:xfrm>
          <a:prstGeom prst="rect">
            <a:avLst/>
          </a:prstGeom>
        </p:spPr>
        <p:txBody>
          <a:bodyPr wrap="square" lIns="0" tIns="0" rIns="0" bIns="0" rtlCol="0" anchor="t">
            <a:spAutoFit/>
          </a:bodyPr>
          <a:lstStyle/>
          <a:p>
            <a:pPr algn="l">
              <a:lnSpc>
                <a:spcPts val="9600"/>
              </a:lnSpc>
            </a:pPr>
            <a:r>
              <a:rPr lang="en-US" sz="4800" b="1" dirty="0">
                <a:solidFill>
                  <a:srgbClr val="FFFFFF"/>
                </a:solidFill>
                <a:latin typeface="Tex Gyre Termes Bold"/>
                <a:ea typeface="Tex Gyre Termes Bold"/>
                <a:cs typeface="Tex Gyre Termes Bold"/>
                <a:sym typeface="Tex Gyre Termes Bold"/>
              </a:rPr>
              <a:t>Recommendations &amp; Challenges</a:t>
            </a:r>
          </a:p>
        </p:txBody>
      </p:sp>
      <p:sp>
        <p:nvSpPr>
          <p:cNvPr id="14" name="TextBox 14">
            <a:extLst>
              <a:ext uri="{FF2B5EF4-FFF2-40B4-BE49-F238E27FC236}">
                <a16:creationId xmlns:a16="http://schemas.microsoft.com/office/drawing/2014/main" id="{CBE56CAF-B7DD-1AB5-5A5E-04DE9295D168}"/>
              </a:ext>
            </a:extLst>
          </p:cNvPr>
          <p:cNvSpPr txBox="1"/>
          <p:nvPr/>
        </p:nvSpPr>
        <p:spPr>
          <a:xfrm>
            <a:off x="5943600" y="4914900"/>
            <a:ext cx="13411200" cy="3129831"/>
          </a:xfrm>
          <a:prstGeom prst="rect">
            <a:avLst/>
          </a:prstGeom>
        </p:spPr>
        <p:txBody>
          <a:bodyPr wrap="square" lIns="0" tIns="0" rIns="0" bIns="0" rtlCol="0" anchor="t">
            <a:spAutoFit/>
          </a:bodyPr>
          <a:lstStyle/>
          <a:p>
            <a:pPr marL="571500" indent="-571500" algn="l">
              <a:lnSpc>
                <a:spcPts val="5039"/>
              </a:lnSpc>
              <a:buFont typeface="Arial" panose="020B0604020202020204" pitchFamily="34" charset="0"/>
              <a:buChar char="•"/>
            </a:pPr>
            <a:r>
              <a:rPr lang="en-GB" sz="2800" noProof="0" dirty="0">
                <a:solidFill>
                  <a:srgbClr val="000000"/>
                </a:solidFill>
                <a:latin typeface="Times New Roman" panose="02020603050405020304" pitchFamily="18" charset="0"/>
                <a:ea typeface="DM Sans"/>
                <a:cs typeface="Times New Roman" panose="02020603050405020304" pitchFamily="18" charset="0"/>
                <a:sym typeface="DM Sans"/>
              </a:rPr>
              <a:t>Accelerate AI-driven hyper-personalisation across the Walmart+ membership (Walmart, 2024).</a:t>
            </a:r>
          </a:p>
          <a:p>
            <a:pPr marL="571500" indent="-571500" algn="l">
              <a:lnSpc>
                <a:spcPts val="5039"/>
              </a:lnSpc>
              <a:buFont typeface="Arial" panose="020B0604020202020204" pitchFamily="34" charset="0"/>
              <a:buChar char="•"/>
            </a:pPr>
            <a:r>
              <a:rPr lang="en-GB" sz="2800" noProof="0" dirty="0">
                <a:solidFill>
                  <a:srgbClr val="000000"/>
                </a:solidFill>
                <a:latin typeface="Times New Roman" panose="02020603050405020304" pitchFamily="18" charset="0"/>
                <a:ea typeface="DM Sans"/>
                <a:cs typeface="Times New Roman" panose="02020603050405020304" pitchFamily="18" charset="0"/>
                <a:sym typeface="DM Sans"/>
              </a:rPr>
              <a:t>Expand B2B services, leveraging logistics for third-party marketplace sellers.</a:t>
            </a:r>
          </a:p>
          <a:p>
            <a:pPr marL="571500" indent="-571500" algn="l">
              <a:lnSpc>
                <a:spcPts val="5039"/>
              </a:lnSpc>
              <a:buFont typeface="Arial" panose="020B0604020202020204" pitchFamily="34" charset="0"/>
              <a:buChar char="•"/>
            </a:pPr>
            <a:r>
              <a:rPr lang="en-GB" sz="2800" noProof="0" dirty="0">
                <a:solidFill>
                  <a:srgbClr val="000000"/>
                </a:solidFill>
                <a:latin typeface="Times New Roman" panose="02020603050405020304" pitchFamily="18" charset="0"/>
                <a:ea typeface="DM Sans"/>
                <a:cs typeface="Times New Roman" panose="02020603050405020304" pitchFamily="18" charset="0"/>
                <a:sym typeface="DM Sans"/>
              </a:rPr>
              <a:t>Deepen emerging market health services, integrating diagnostics and telehealth.</a:t>
            </a:r>
          </a:p>
          <a:p>
            <a:pPr marL="571500" indent="-571500" algn="l">
              <a:lnSpc>
                <a:spcPts val="5039"/>
              </a:lnSpc>
              <a:buFont typeface="Arial" panose="020B0604020202020204" pitchFamily="34" charset="0"/>
              <a:buChar char="•"/>
            </a:pPr>
            <a:r>
              <a:rPr lang="en-GB" sz="2800" noProof="0" dirty="0">
                <a:solidFill>
                  <a:srgbClr val="000000"/>
                </a:solidFill>
                <a:latin typeface="Times New Roman" panose="02020603050405020304" pitchFamily="18" charset="0"/>
                <a:ea typeface="DM Sans"/>
                <a:cs typeface="Times New Roman" panose="02020603050405020304" pitchFamily="18" charset="0"/>
                <a:sym typeface="DM Sans"/>
              </a:rPr>
              <a:t>Pioneer a circular economy model to monetize product resale and recycling.</a:t>
            </a:r>
          </a:p>
        </p:txBody>
      </p:sp>
      <p:sp>
        <p:nvSpPr>
          <p:cNvPr id="15" name="TextBox 13">
            <a:extLst>
              <a:ext uri="{FF2B5EF4-FFF2-40B4-BE49-F238E27FC236}">
                <a16:creationId xmlns:a16="http://schemas.microsoft.com/office/drawing/2014/main" id="{E4EE1544-C290-39FB-DAEE-9D7A6E0690E5}"/>
              </a:ext>
            </a:extLst>
          </p:cNvPr>
          <p:cNvSpPr txBox="1"/>
          <p:nvPr/>
        </p:nvSpPr>
        <p:spPr>
          <a:xfrm>
            <a:off x="7010400" y="2857500"/>
            <a:ext cx="10377116" cy="1096006"/>
          </a:xfrm>
          <a:prstGeom prst="rect">
            <a:avLst/>
          </a:prstGeom>
        </p:spPr>
        <p:txBody>
          <a:bodyPr wrap="square" lIns="0" tIns="0" rIns="0" bIns="0" rtlCol="0" anchor="t">
            <a:spAutoFit/>
          </a:bodyPr>
          <a:lstStyle/>
          <a:p>
            <a:pPr algn="l">
              <a:lnSpc>
                <a:spcPts val="9600"/>
              </a:lnSpc>
            </a:pPr>
            <a:r>
              <a:rPr lang="en-US" sz="4800" b="1" dirty="0">
                <a:solidFill>
                  <a:srgbClr val="FFFFFF"/>
                </a:solidFill>
                <a:latin typeface="Tex Gyre Termes Bold"/>
                <a:ea typeface="Tex Gyre Termes Bold"/>
                <a:cs typeface="Tex Gyre Termes Bold"/>
                <a:sym typeface="Tex Gyre Termes Bold"/>
              </a:rPr>
              <a:t>Recommendations</a:t>
            </a:r>
          </a:p>
        </p:txBody>
      </p:sp>
      <p:sp>
        <p:nvSpPr>
          <p:cNvPr id="16" name="Trapezoid 15">
            <a:extLst>
              <a:ext uri="{FF2B5EF4-FFF2-40B4-BE49-F238E27FC236}">
                <a16:creationId xmlns:a16="http://schemas.microsoft.com/office/drawing/2014/main" id="{7EA8074E-6204-BBFD-B0CA-13DF230AF110}"/>
              </a:ext>
            </a:extLst>
          </p:cNvPr>
          <p:cNvSpPr/>
          <p:nvPr/>
        </p:nvSpPr>
        <p:spPr>
          <a:xfrm>
            <a:off x="-1219200" y="-190500"/>
            <a:ext cx="8985738" cy="10477500"/>
          </a:xfrm>
          <a:prstGeom prst="trapezoid">
            <a:avLst/>
          </a:prstGeom>
          <a:blipFill dpi="0" rotWithShape="1">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a:stretch>
              <a:fillRect r="1"/>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p>
        </p:txBody>
      </p:sp>
    </p:spTree>
    <p:extLst>
      <p:ext uri="{BB962C8B-B14F-4D97-AF65-F5344CB8AC3E}">
        <p14:creationId xmlns:p14="http://schemas.microsoft.com/office/powerpoint/2010/main" val="34739659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2132</Words>
  <Application>Microsoft Office PowerPoint</Application>
  <PresentationFormat>Custom</PresentationFormat>
  <Paragraphs>93</Paragraphs>
  <Slides>13</Slides>
  <Notes>10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Tex Gyre Termes Bold</vt:lpstr>
      <vt:lpstr>Times New Roman</vt:lpstr>
      <vt:lpstr>Arial</vt:lpstr>
      <vt:lpstr>DM Sans</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
  <cp:revision>1</cp:revision>
  <dcterms:created xsi:type="dcterms:W3CDTF">2026-06-12T15:11:00Z</dcterms:created>
  <dcterms:modified xsi:type="dcterms:W3CDTF">2026-06-12T15:41:51Z</dcterms:modified>
  <dc:identifier/>
</cp:coreProperties>
</file>